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9"/>
  </p:notesMasterIdLst>
  <p:handoutMasterIdLst>
    <p:handoutMasterId r:id="rId100"/>
  </p:handoutMasterIdLst>
  <p:sldIdLst>
    <p:sldId id="895" r:id="rId2"/>
    <p:sldId id="939" r:id="rId3"/>
    <p:sldId id="1310" r:id="rId4"/>
    <p:sldId id="1334" r:id="rId5"/>
    <p:sldId id="1358" r:id="rId6"/>
    <p:sldId id="1335" r:id="rId7"/>
    <p:sldId id="1224" r:id="rId8"/>
    <p:sldId id="1290" r:id="rId9"/>
    <p:sldId id="1289" r:id="rId10"/>
    <p:sldId id="1405" r:id="rId11"/>
    <p:sldId id="1437" r:id="rId12"/>
    <p:sldId id="1404" r:id="rId13"/>
    <p:sldId id="1407" r:id="rId14"/>
    <p:sldId id="1409" r:id="rId15"/>
    <p:sldId id="1411" r:id="rId16"/>
    <p:sldId id="1410" r:id="rId17"/>
    <p:sldId id="1285" r:id="rId18"/>
    <p:sldId id="1342" r:id="rId19"/>
    <p:sldId id="1230" r:id="rId20"/>
    <p:sldId id="1344" r:id="rId21"/>
    <p:sldId id="1231" r:id="rId22"/>
    <p:sldId id="1337" r:id="rId23"/>
    <p:sldId id="1413" r:id="rId24"/>
    <p:sldId id="1443" r:id="rId25"/>
    <p:sldId id="1440" r:id="rId26"/>
    <p:sldId id="1444" r:id="rId27"/>
    <p:sldId id="1445" r:id="rId28"/>
    <p:sldId id="1447" r:id="rId29"/>
    <p:sldId id="1448" r:id="rId30"/>
    <p:sldId id="1449" r:id="rId31"/>
    <p:sldId id="1009" r:id="rId32"/>
    <p:sldId id="1403" r:id="rId33"/>
    <p:sldId id="1284" r:id="rId34"/>
    <p:sldId id="1212" r:id="rId35"/>
    <p:sldId id="1241" r:id="rId36"/>
    <p:sldId id="1242" r:id="rId37"/>
    <p:sldId id="1415" r:id="rId38"/>
    <p:sldId id="1244" r:id="rId39"/>
    <p:sldId id="1205" r:id="rId40"/>
    <p:sldId id="1298" r:id="rId41"/>
    <p:sldId id="1265" r:id="rId42"/>
    <p:sldId id="1274" r:id="rId43"/>
    <p:sldId id="1272" r:id="rId44"/>
    <p:sldId id="1236" r:id="rId45"/>
    <p:sldId id="1239" r:id="rId46"/>
    <p:sldId id="1237" r:id="rId47"/>
    <p:sldId id="1240" r:id="rId48"/>
    <p:sldId id="1417" r:id="rId49"/>
    <p:sldId id="1420" r:id="rId50"/>
    <p:sldId id="1418" r:id="rId51"/>
    <p:sldId id="1268" r:id="rId52"/>
    <p:sldId id="1421" r:id="rId53"/>
    <p:sldId id="1422" r:id="rId54"/>
    <p:sldId id="1281" r:id="rId55"/>
    <p:sldId id="768" r:id="rId56"/>
    <p:sldId id="1304" r:id="rId57"/>
    <p:sldId id="1424" r:id="rId58"/>
    <p:sldId id="1423" r:id="rId59"/>
    <p:sldId id="1282" r:id="rId60"/>
    <p:sldId id="1402" r:id="rId61"/>
    <p:sldId id="1314" r:id="rId62"/>
    <p:sldId id="1316" r:id="rId63"/>
    <p:sldId id="1384" r:id="rId64"/>
    <p:sldId id="1324" r:id="rId65"/>
    <p:sldId id="1385" r:id="rId66"/>
    <p:sldId id="1386" r:id="rId67"/>
    <p:sldId id="1325" r:id="rId68"/>
    <p:sldId id="1390" r:id="rId69"/>
    <p:sldId id="1391" r:id="rId70"/>
    <p:sldId id="1392" r:id="rId71"/>
    <p:sldId id="1393" r:id="rId72"/>
    <p:sldId id="1394" r:id="rId73"/>
    <p:sldId id="1395" r:id="rId74"/>
    <p:sldId id="1425" r:id="rId75"/>
    <p:sldId id="1426" r:id="rId76"/>
    <p:sldId id="1296" r:id="rId77"/>
    <p:sldId id="1429" r:id="rId78"/>
    <p:sldId id="1297" r:id="rId79"/>
    <p:sldId id="1381" r:id="rId80"/>
    <p:sldId id="1428" r:id="rId81"/>
    <p:sldId id="1276" r:id="rId82"/>
    <p:sldId id="1246" r:id="rId83"/>
    <p:sldId id="1434" r:id="rId84"/>
    <p:sldId id="1433" r:id="rId85"/>
    <p:sldId id="1435" r:id="rId86"/>
    <p:sldId id="1430" r:id="rId87"/>
    <p:sldId id="1288" r:id="rId88"/>
    <p:sldId id="1368" r:id="rId89"/>
    <p:sldId id="1364" r:id="rId90"/>
    <p:sldId id="1436" r:id="rId91"/>
    <p:sldId id="1365" r:id="rId92"/>
    <p:sldId id="1371" r:id="rId93"/>
    <p:sldId id="1374" r:id="rId94"/>
    <p:sldId id="1373" r:id="rId95"/>
    <p:sldId id="1375" r:id="rId96"/>
    <p:sldId id="1377" r:id="rId97"/>
    <p:sldId id="1270" r:id="rId9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334"/>
            <p14:sldId id="1358"/>
            <p14:sldId id="1335"/>
            <p14:sldId id="1224"/>
            <p14:sldId id="1290"/>
            <p14:sldId id="1289"/>
            <p14:sldId id="1405"/>
            <p14:sldId id="1437"/>
            <p14:sldId id="1404"/>
            <p14:sldId id="1407"/>
            <p14:sldId id="1409"/>
            <p14:sldId id="1411"/>
            <p14:sldId id="1410"/>
            <p14:sldId id="1285"/>
            <p14:sldId id="1342"/>
            <p14:sldId id="1230"/>
            <p14:sldId id="1344"/>
            <p14:sldId id="1231"/>
            <p14:sldId id="1337"/>
            <p14:sldId id="1413"/>
            <p14:sldId id="1443"/>
            <p14:sldId id="1440"/>
            <p14:sldId id="1444"/>
            <p14:sldId id="1445"/>
            <p14:sldId id="1447"/>
            <p14:sldId id="1448"/>
            <p14:sldId id="1449"/>
            <p14:sldId id="1009"/>
            <p14:sldId id="1403"/>
            <p14:sldId id="1284"/>
            <p14:sldId id="1212"/>
            <p14:sldId id="1241"/>
            <p14:sldId id="1242"/>
            <p14:sldId id="1415"/>
            <p14:sldId id="1244"/>
            <p14:sldId id="1205"/>
            <p14:sldId id="1298"/>
            <p14:sldId id="1265"/>
            <p14:sldId id="1274"/>
            <p14:sldId id="1272"/>
            <p14:sldId id="1236"/>
            <p14:sldId id="1239"/>
            <p14:sldId id="1237"/>
            <p14:sldId id="1240"/>
            <p14:sldId id="1417"/>
            <p14:sldId id="1420"/>
            <p14:sldId id="1418"/>
            <p14:sldId id="1268"/>
            <p14:sldId id="1421"/>
            <p14:sldId id="1422"/>
            <p14:sldId id="1281"/>
            <p14:sldId id="768"/>
            <p14:sldId id="1304"/>
            <p14:sldId id="1424"/>
            <p14:sldId id="1423"/>
            <p14:sldId id="1282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395"/>
            <p14:sldId id="1425"/>
            <p14:sldId id="1426"/>
            <p14:sldId id="1296"/>
            <p14:sldId id="1429"/>
            <p14:sldId id="1297"/>
            <p14:sldId id="1381"/>
            <p14:sldId id="1428"/>
            <p14:sldId id="1276"/>
            <p14:sldId id="1246"/>
            <p14:sldId id="1434"/>
            <p14:sldId id="1433"/>
            <p14:sldId id="1435"/>
            <p14:sldId id="1430"/>
            <p14:sldId id="1288"/>
            <p14:sldId id="1368"/>
            <p14:sldId id="1364"/>
            <p14:sldId id="1436"/>
            <p14:sldId id="1365"/>
            <p14:sldId id="1371"/>
            <p14:sldId id="1374"/>
            <p14:sldId id="1373"/>
            <p14:sldId id="1375"/>
            <p14:sldId id="137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1778B8"/>
    <a:srgbClr val="F3973B"/>
    <a:srgbClr val="489A79"/>
    <a:srgbClr val="36544F"/>
    <a:srgbClr val="FB8E20"/>
    <a:srgbClr val="3D8166"/>
    <a:srgbClr val="41719C"/>
    <a:srgbClr val="B04432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/>
    <p:restoredTop sz="96911" autoAdjust="0"/>
  </p:normalViewPr>
  <p:slideViewPr>
    <p:cSldViewPr snapToGrid="0" snapToObjects="1">
      <p:cViewPr varScale="1">
        <p:scale>
          <a:sx n="155" d="100"/>
          <a:sy n="155" d="100"/>
        </p:scale>
        <p:origin x="208" y="1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20.06.23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97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Pflanze, Blume, Blütenblatt, Kräuterpflanze enthält.&#10;&#10;Automatisch generierte Beschreibung">
            <a:extLst>
              <a:ext uri="{FF2B5EF4-FFF2-40B4-BE49-F238E27FC236}">
                <a16:creationId xmlns:a16="http://schemas.microsoft.com/office/drawing/2014/main" id="{53B1D6F8-9F36-E7D4-BE75-B09719E54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" t="-3462" r="91" b="4987"/>
          <a:stretch/>
        </p:blipFill>
        <p:spPr>
          <a:xfrm>
            <a:off x="0" y="-315681"/>
            <a:ext cx="9162596" cy="56393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8371" y="-93051"/>
            <a:ext cx="9154725" cy="4656246"/>
          </a:xfrm>
          <a:prstGeom prst="rect">
            <a:avLst/>
          </a:prstGeom>
          <a:solidFill>
            <a:srgbClr val="D4EBE9">
              <a:alpha val="3531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5550923" y="291105"/>
            <a:ext cx="345240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0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3D8166"/>
                </a:solidFill>
                <a:latin typeface="Montserrat" charset="0"/>
                <a:ea typeface="Montserrat" charset="0"/>
                <a:cs typeface="Montserrat" charset="0"/>
              </a:rPr>
              <a:t>2023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EnterJs</a:t>
            </a:r>
            <a:r>
              <a:rPr lang="de-DE" sz="1050" spc="60" dirty="0">
                <a:solidFill>
                  <a:srgbClr val="D4EBE9"/>
                </a:solidFill>
              </a:rPr>
              <a:t> Darmstadt | 22. Juni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646661" y="4048353"/>
            <a:ext cx="3547054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sz="13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3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3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3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/ejs23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4979392" y="1445078"/>
            <a:ext cx="4183770" cy="487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44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Beginn einer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1577123" y="76200"/>
            <a:ext cx="2501921" cy="663562"/>
            <a:chOff x="12484424" y="2358881"/>
            <a:chExt cx="2501921" cy="663562"/>
          </a:xfrm>
          <a:solidFill>
            <a:srgbClr val="D4EBE9">
              <a:alpha val="50373"/>
            </a:srgbClr>
          </a:solidFill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358881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14666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00122" y="319616"/>
            <a:ext cx="4757023" cy="181588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de-DE" sz="11200" b="1" dirty="0" err="1">
                <a:ln w="1270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200" dirty="0">
              <a:ln w="12700"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0AC00C0-C347-1DDE-1693-AD967256DF3B}"/>
              </a:ext>
            </a:extLst>
          </p:cNvPr>
          <p:cNvSpPr txBox="1"/>
          <p:nvPr/>
        </p:nvSpPr>
        <p:spPr>
          <a:xfrm>
            <a:off x="4647227" y="2490710"/>
            <a:ext cx="418377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Ära?</a:t>
            </a:r>
            <a:endParaRPr lang="de-DE" sz="11500" dirty="0">
              <a:ln>
                <a:solidFill>
                  <a:schemeClr val="bg2">
                    <a:lumMod val="90000"/>
                  </a:schemeClr>
                </a:solidFill>
              </a:ln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F915823-EBFC-9914-F00B-9471DDAD06F2}"/>
              </a:ext>
            </a:extLst>
          </p:cNvPr>
          <p:cNvSpPr txBox="1"/>
          <p:nvPr/>
        </p:nvSpPr>
        <p:spPr>
          <a:xfrm>
            <a:off x="5757266" y="1894192"/>
            <a:ext cx="32994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neuen</a:t>
            </a:r>
            <a:endParaRPr lang="de-DE" dirty="0">
              <a:ln>
                <a:solidFill>
                  <a:schemeClr val="bg2">
                    <a:lumMod val="90000"/>
                  </a:schemeClr>
                </a:solidFill>
              </a:ln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321038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Laden der Posts von externen Services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0C2928-AFD0-6417-0B65-494B2CCD2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1" b="49019"/>
          <a:stretch/>
        </p:blipFill>
        <p:spPr>
          <a:xfrm>
            <a:off x="4515781" y="1265383"/>
            <a:ext cx="4237459" cy="21651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5964936" y="1945983"/>
            <a:ext cx="1331976" cy="4680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95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3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der Praxis ist das aber nicht trivial</a:t>
            </a:r>
          </a:p>
          <a:p>
            <a:pPr lvl="1"/>
            <a:r>
              <a:rPr lang="de-DE" dirty="0"/>
              <a:t>Kein Standard </a:t>
            </a:r>
            <a:r>
              <a:rPr lang="de-DE" dirty="0" err="1"/>
              <a:t>Build</a:t>
            </a:r>
            <a:r>
              <a:rPr lang="de-DE" dirty="0"/>
              <a:t>-Prozess für Server- und Client-Code inklusive Bundling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Ausführen / warten auf asynchronen Code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582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Serverseitiges rendern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SSR wird von </a:t>
            </a:r>
            <a:r>
              <a:rPr lang="de-DE" dirty="0" err="1"/>
              <a:t>React</a:t>
            </a:r>
            <a:r>
              <a:rPr lang="de-DE" dirty="0"/>
              <a:t> schon lange unterstützt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aber nur "</a:t>
            </a:r>
            <a:r>
              <a:rPr lang="de-DE" b="0" dirty="0" err="1">
                <a:solidFill>
                  <a:srgbClr val="36544F"/>
                </a:solidFill>
              </a:rPr>
              <a:t>low</a:t>
            </a:r>
            <a:r>
              <a:rPr lang="de-DE" b="0" dirty="0">
                <a:solidFill>
                  <a:srgbClr val="36544F"/>
                </a:solidFill>
              </a:rPr>
              <a:t>-level" APIs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-dom/</a:t>
            </a:r>
            <a:r>
              <a:rPr lang="de-DE" b="0" dirty="0" err="1">
                <a:solidFill>
                  <a:srgbClr val="36544F"/>
                </a:solidFill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In der Praxis ist das aber nicht trivial</a:t>
            </a:r>
          </a:p>
          <a:p>
            <a:pPr lvl="1"/>
            <a:r>
              <a:rPr lang="de-DE" dirty="0"/>
              <a:t>Kein Standard </a:t>
            </a:r>
            <a:r>
              <a:rPr lang="de-DE" dirty="0" err="1"/>
              <a:t>Build</a:t>
            </a:r>
            <a:r>
              <a:rPr lang="de-DE" dirty="0"/>
              <a:t>-Prozess für Server- und Client-Code inklusive Bundling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Ausführen / warten auf asynchronen Code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9E60B8"/>
                </a:solidFill>
              </a:rPr>
              <a:t>👉 </a:t>
            </a:r>
            <a:r>
              <a:rPr lang="de-DE" dirty="0">
                <a:solidFill>
                  <a:srgbClr val="9E60B8"/>
                </a:solidFill>
              </a:rPr>
              <a:t>Löst also nicht alle Probleme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430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Indikatoren deklarativ direkt im </a:t>
            </a:r>
            <a:r>
              <a:rPr lang="de-DE" sz="1600" b="0" dirty="0" err="1">
                <a:solidFill>
                  <a:srgbClr val="36544F"/>
                </a:solidFill>
              </a:rPr>
              <a:t>React-Tree</a:t>
            </a:r>
            <a:r>
              <a:rPr lang="de-DE" sz="1600" b="0" dirty="0">
                <a:solidFill>
                  <a:srgbClr val="36544F"/>
                </a:solidFill>
              </a:rPr>
              <a:t>, Server-Client übergreifend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Indikatoren deklarativ direkt im </a:t>
            </a:r>
            <a:r>
              <a:rPr lang="de-DE" sz="1600" b="0" dirty="0" err="1">
                <a:solidFill>
                  <a:srgbClr val="36544F"/>
                </a:solidFill>
              </a:rPr>
              <a:t>React-Tree</a:t>
            </a:r>
            <a:r>
              <a:rPr lang="de-DE" sz="1600" b="0" dirty="0">
                <a:solidFill>
                  <a:srgbClr val="36544F"/>
                </a:solidFill>
              </a:rPr>
              <a:t>, Server-Client übergreifend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Problem: </a:t>
            </a:r>
            <a:r>
              <a:rPr lang="de-DE" sz="2000" b="0" dirty="0">
                <a:solidFill>
                  <a:srgbClr val="36544F"/>
                </a:solidFill>
              </a:rPr>
              <a:t>Dafür braucht es Infrastruktur (Server, </a:t>
            </a:r>
            <a:r>
              <a:rPr lang="de-DE" sz="2000" b="0" dirty="0" err="1">
                <a:solidFill>
                  <a:srgbClr val="36544F"/>
                </a:solidFill>
              </a:rPr>
              <a:t>Build</a:t>
            </a:r>
            <a:r>
              <a:rPr lang="de-DE" sz="2000" b="0" dirty="0">
                <a:solidFill>
                  <a:srgbClr val="36544F"/>
                </a:solidFill>
              </a:rPr>
              <a:t>, Bundling, ...)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000" b="0" dirty="0">
                <a:solidFill>
                  <a:srgbClr val="9E60B8"/>
                </a:solidFill>
              </a:rPr>
              <a:t>👉 </a:t>
            </a:r>
            <a:r>
              <a:rPr lang="de-DE" sz="2000" dirty="0">
                <a:solidFill>
                  <a:srgbClr val="9E60B8"/>
                </a:solidFill>
              </a:rPr>
              <a:t>Deswegen "</a:t>
            </a:r>
            <a:r>
              <a:rPr lang="de-DE" sz="2000" dirty="0" err="1">
                <a:solidFill>
                  <a:srgbClr val="9E60B8"/>
                </a:solidFill>
              </a:rPr>
              <a:t>Fullstack</a:t>
            </a:r>
            <a:r>
              <a:rPr lang="de-DE" sz="2000" dirty="0">
                <a:solidFill>
                  <a:srgbClr val="9E60B8"/>
                </a:solidFill>
              </a:rPr>
              <a:t>-Framework"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033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err="1"/>
              <a:t>Fullstack</a:t>
            </a:r>
            <a:r>
              <a:rPr lang="de-DE" sz="2400" dirty="0"/>
              <a:t>-Frameworks</a:t>
            </a:r>
          </a:p>
          <a:p>
            <a:r>
              <a:rPr lang="de-DE" sz="1800" dirty="0">
                <a:solidFill>
                  <a:srgbClr val="36544F"/>
                </a:solidFill>
              </a:rPr>
              <a:t>Bezeichnung verharmlosend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 (geht auch um Laufzeit!)</a:t>
            </a: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r>
              <a:rPr lang="de-DE" sz="1800" dirty="0">
                <a:solidFill>
                  <a:srgbClr val="36544F"/>
                </a:solidFill>
              </a:rPr>
              <a:t>Bringen alles mit, was man für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" </a:t>
            </a:r>
            <a:r>
              <a:rPr lang="de-DE" sz="1800" dirty="0" err="1">
                <a:solidFill>
                  <a:srgbClr val="36544F"/>
                </a:solidFill>
              </a:rPr>
              <a:t>React</a:t>
            </a:r>
            <a:r>
              <a:rPr lang="de-DE" sz="1800" dirty="0">
                <a:solidFill>
                  <a:srgbClr val="36544F"/>
                </a:solidFill>
              </a:rPr>
              <a:t>-Anwendungen braucht</a:t>
            </a:r>
          </a:p>
          <a:p>
            <a:pPr lvl="1"/>
            <a:r>
              <a:rPr lang="de-DE" dirty="0"/>
              <a:t>Routing</a:t>
            </a:r>
          </a:p>
          <a:p>
            <a:pPr lvl="1"/>
            <a:r>
              <a:rPr lang="de-DE" dirty="0"/>
              <a:t>(serverseitiges) Data </a:t>
            </a:r>
            <a:r>
              <a:rPr lang="de-DE" dirty="0" err="1"/>
              <a:t>Fetching</a:t>
            </a:r>
            <a:endParaRPr lang="de-DE" dirty="0"/>
          </a:p>
          <a:p>
            <a:pPr lvl="1"/>
            <a:r>
              <a:rPr lang="de-DE" dirty="0"/>
              <a:t>serverseitiges Rendern</a:t>
            </a:r>
          </a:p>
          <a:p>
            <a:pPr lvl="1"/>
            <a:r>
              <a:rPr lang="de-DE" dirty="0" err="1"/>
              <a:t>Build</a:t>
            </a:r>
            <a:r>
              <a:rPr lang="de-DE" dirty="0"/>
              <a:t> &amp; </a:t>
            </a:r>
            <a:r>
              <a:rPr lang="de-DE" dirty="0" err="1">
                <a:solidFill>
                  <a:srgbClr val="36544F"/>
                </a:solidFill>
              </a:rPr>
              <a:t>Deployment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662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 err="1"/>
              <a:t>Fullstack</a:t>
            </a:r>
            <a:r>
              <a:rPr lang="de-DE" sz="2400" dirty="0"/>
              <a:t>-Frameworks</a:t>
            </a:r>
          </a:p>
          <a:p>
            <a:r>
              <a:rPr lang="de-DE" sz="1800" dirty="0">
                <a:solidFill>
                  <a:srgbClr val="36544F"/>
                </a:solidFill>
              </a:rPr>
              <a:t>Remix &amp; </a:t>
            </a:r>
            <a:r>
              <a:rPr lang="de-DE" sz="1800" dirty="0" err="1">
                <a:solidFill>
                  <a:srgbClr val="36544F"/>
                </a:solidFill>
              </a:rPr>
              <a:t>Next.js</a:t>
            </a:r>
            <a:endParaRPr lang="de-DE" sz="1800" dirty="0">
              <a:solidFill>
                <a:srgbClr val="36544F"/>
              </a:solidFill>
            </a:endParaRPr>
          </a:p>
          <a:p>
            <a:pPr lvl="1"/>
            <a:r>
              <a:rPr lang="de-DE" dirty="0">
                <a:solidFill>
                  <a:srgbClr val="36544F"/>
                </a:solidFill>
              </a:rPr>
              <a:t>für "vollständige"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-Anwendungen</a:t>
            </a:r>
          </a:p>
          <a:p>
            <a:pPr lvl="1"/>
            <a:r>
              <a:rPr lang="de-DE" dirty="0"/>
              <a:t>Remix (noch) kein Support für RSC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r>
              <a:rPr lang="de-DE" sz="1800" dirty="0">
                <a:solidFill>
                  <a:srgbClr val="36544F"/>
                </a:solidFill>
              </a:rPr>
              <a:t>Gatsby etc.</a:t>
            </a:r>
          </a:p>
          <a:p>
            <a:pPr lvl="1"/>
            <a:r>
              <a:rPr lang="de-DE" dirty="0"/>
              <a:t>eher für statische Websites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82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können auf dem Server und im 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 gerendert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nicht auf dem Client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77476EC-60B4-B94A-BE42-4A788E268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958" y="2393459"/>
            <a:ext cx="3531472" cy="25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B9109E7-AB04-D54D-911F-5A071684BCF6}"/>
              </a:ext>
            </a:extLst>
          </p:cNvPr>
          <p:cNvSpPr txBox="1"/>
          <p:nvPr/>
        </p:nvSpPr>
        <p:spPr>
          <a:xfrm>
            <a:off x="1415334" y="2096510"/>
            <a:ext cx="622798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B052A1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marked</a:t>
            </a:r>
            <a:r>
              <a:rPr lang="de-DE" sz="1200" dirty="0">
                <a:solidFill>
                  <a:srgbClr val="B052A1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from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  <a:r>
              <a:rPr lang="de-DE" sz="1200" dirty="0" err="1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marked</a:t>
            </a:r>
            <a:r>
              <a:rPr lang="de-DE" sz="1200" dirty="0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 </a:t>
            </a:r>
          </a:p>
          <a:p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import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 </a:t>
            </a:r>
            <a:r>
              <a:rPr lang="de-DE" sz="1200" dirty="0" err="1">
                <a:solidFill>
                  <a:srgbClr val="B052A1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dateTimeString</a:t>
            </a:r>
            <a:r>
              <a:rPr lang="de-DE" sz="1200" dirty="0">
                <a:solidFill>
                  <a:srgbClr val="B052A1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from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"@/</a:t>
            </a:r>
            <a:r>
              <a:rPr lang="de-DE" sz="1200" dirty="0" err="1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app</a:t>
            </a:r>
            <a:r>
              <a:rPr lang="de-DE" sz="1200" dirty="0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1200" dirty="0" err="1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components</a:t>
            </a:r>
            <a:r>
              <a:rPr lang="de-DE" sz="1200" dirty="0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/date-</a:t>
            </a:r>
            <a:r>
              <a:rPr lang="de-DE" sz="1200" dirty="0" err="1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formatter</a:t>
            </a:r>
            <a:r>
              <a:rPr lang="de-DE" sz="1200" dirty="0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endParaRPr lang="de-DE" sz="1200" dirty="0">
              <a:solidFill>
                <a:srgbClr val="000000"/>
              </a:solidFill>
              <a:effectLst/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endParaRPr lang="de-DE" sz="1200" dirty="0">
              <a:solidFill>
                <a:srgbClr val="2770C0"/>
              </a:solidFill>
              <a:effectLst/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export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default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function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B052A1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({ </a:t>
            </a:r>
            <a:r>
              <a:rPr lang="de-DE" sz="1200" dirty="0" err="1">
                <a:solidFill>
                  <a:srgbClr val="3778B7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</a:t>
            </a:r>
            <a:r>
              <a:rPr lang="de-DE" sz="1200" dirty="0">
                <a:solidFill>
                  <a:srgbClr val="3778B7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}: </a:t>
            </a:r>
            <a:r>
              <a:rPr lang="de-DE" sz="1200" dirty="0" err="1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PostProps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{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date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 </a:t>
            </a:r>
            <a:r>
              <a:rPr lang="de-DE" sz="1200" dirty="0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"date" 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in </a:t>
            </a:r>
            <a:r>
              <a:rPr lang="de-DE" sz="1200" dirty="0" err="1">
                <a:solidFill>
                  <a:srgbClr val="3778B7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</a:t>
            </a:r>
            <a:r>
              <a:rPr lang="de-DE" sz="1200" dirty="0">
                <a:solidFill>
                  <a:srgbClr val="3778B7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? </a:t>
            </a:r>
            <a:r>
              <a:rPr lang="de-DE" sz="1200" dirty="0" err="1">
                <a:solidFill>
                  <a:srgbClr val="B052A1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dateTimeString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200" dirty="0" err="1">
                <a:solidFill>
                  <a:srgbClr val="3778B7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</a:t>
            </a:r>
            <a:r>
              <a:rPr lang="de-DE" sz="1200" dirty="0" err="1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200" dirty="0" err="1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date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 : 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null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const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body</a:t>
            </a:r>
            <a:r>
              <a:rPr lang="de-DE" sz="1200" dirty="0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 </a:t>
            </a:r>
            <a:r>
              <a:rPr lang="de-DE" sz="1200" dirty="0" err="1">
                <a:solidFill>
                  <a:srgbClr val="B052A1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marked</a:t>
            </a:r>
            <a:r>
              <a:rPr lang="de-DE" sz="1200" dirty="0" err="1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200" dirty="0" err="1">
                <a:solidFill>
                  <a:srgbClr val="B052A1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parse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r>
              <a:rPr lang="de-DE" sz="1200" dirty="0" err="1">
                <a:solidFill>
                  <a:srgbClr val="3778B7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</a:t>
            </a:r>
            <a:r>
              <a:rPr lang="de-DE" sz="1200" dirty="0" err="1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200" dirty="0" err="1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body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);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return</a:t>
            </a:r>
            <a:r>
              <a:rPr lang="de-DE" sz="1200" dirty="0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(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&lt;</a:t>
            </a:r>
            <a:r>
              <a:rPr lang="de-DE" sz="1200" dirty="0" err="1">
                <a:solidFill>
                  <a:srgbClr val="A5641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article</a:t>
            </a:r>
            <a:r>
              <a:rPr lang="de-DE" sz="1200" dirty="0">
                <a:solidFill>
                  <a:srgbClr val="A5641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className</a:t>
            </a:r>
            <a:r>
              <a:rPr lang="de-DE" sz="1200" dirty="0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="Container"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{</a:t>
            </a:r>
            <a:r>
              <a:rPr lang="de-DE" sz="1200" dirty="0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date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?? &lt;</a:t>
            </a:r>
            <a:r>
              <a:rPr lang="de-DE" sz="1200" dirty="0">
                <a:solidFill>
                  <a:srgbClr val="A5641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className</a:t>
            </a:r>
            <a:r>
              <a:rPr lang="de-DE" sz="1200" dirty="0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="Date"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&gt;{</a:t>
            </a:r>
            <a:r>
              <a:rPr lang="de-DE" sz="1200" dirty="0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date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}&lt;/</a:t>
            </a:r>
            <a:r>
              <a:rPr lang="de-DE" sz="1200" dirty="0">
                <a:solidFill>
                  <a:srgbClr val="A5641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&gt;}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&lt;</a:t>
            </a:r>
            <a:r>
              <a:rPr lang="de-DE" sz="1200" dirty="0">
                <a:solidFill>
                  <a:srgbClr val="A5641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h1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&gt;{</a:t>
            </a:r>
            <a:r>
              <a:rPr lang="de-DE" sz="1200" dirty="0" err="1">
                <a:solidFill>
                  <a:srgbClr val="3778B7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post</a:t>
            </a:r>
            <a:r>
              <a:rPr lang="de-DE" sz="1200" dirty="0" err="1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.</a:t>
            </a:r>
            <a:r>
              <a:rPr lang="de-DE" sz="1200" dirty="0" err="1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title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}&lt;/</a:t>
            </a:r>
            <a:r>
              <a:rPr lang="de-DE" sz="1200" dirty="0">
                <a:solidFill>
                  <a:srgbClr val="A5641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h1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  &lt;</a:t>
            </a:r>
            <a:r>
              <a:rPr lang="de-DE" sz="1200" dirty="0">
                <a:solidFill>
                  <a:srgbClr val="A5641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div </a:t>
            </a:r>
            <a:r>
              <a:rPr lang="de-DE" sz="1200" dirty="0" err="1">
                <a:solidFill>
                  <a:srgbClr val="2770C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dangerouslySetInnerHTML</a:t>
            </a:r>
            <a:r>
              <a:rPr lang="de-DE" sz="1200" dirty="0">
                <a:solidFill>
                  <a:srgbClr val="A44185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=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{{ </a:t>
            </a:r>
            <a:r>
              <a:rPr lang="de-DE" sz="1200" dirty="0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__</a:t>
            </a:r>
            <a:r>
              <a:rPr lang="de-DE" sz="1200" dirty="0" err="1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html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</a:t>
            </a:r>
            <a:r>
              <a:rPr lang="de-DE" sz="1200" dirty="0" err="1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body</a:t>
            </a:r>
            <a:r>
              <a:rPr lang="de-DE" sz="1200" dirty="0">
                <a:solidFill>
                  <a:srgbClr val="42822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}} /&gt;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  &lt;/</a:t>
            </a:r>
            <a:r>
              <a:rPr lang="de-DE" sz="1200" dirty="0" err="1">
                <a:solidFill>
                  <a:srgbClr val="A56416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article</a:t>
            </a: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&gt;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  );</a:t>
            </a:r>
            <a:b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</a:br>
            <a:r>
              <a:rPr lang="de-DE" sz="1200" dirty="0">
                <a:solidFill>
                  <a:srgbClr val="000000"/>
                </a:solidFill>
                <a:effectLst/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027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</a:t>
            </a:r>
            <a:r>
              <a:rPr lang="de-DE" i="1" dirty="0"/>
              <a:t>nur</a:t>
            </a:r>
            <a:r>
              <a:rPr lang="de-DE" dirty="0"/>
              <a:t> auf dem Server (oder zur </a:t>
            </a:r>
            <a:r>
              <a:rPr lang="de-DE" dirty="0" err="1"/>
              <a:t>Build</a:t>
            </a:r>
            <a:r>
              <a:rPr lang="de-DE" dirty="0"/>
              <a:t>-Zeit) ausgeführt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...2019...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3850577" y="3513169"/>
            <a:ext cx="4752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legacy.reactjs.org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/2019/02/06/react-v16.8.0.html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7840F1-FF44-07F7-0FE1-ED861355D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0698"/>
            <a:ext cx="7772400" cy="283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52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2F428F-AA47-5540-90DA-D8CB4DA3F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841" y="2065702"/>
            <a:ext cx="3437773" cy="28776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095AFF0-40C0-AAE6-2C12-122DFE834D92}"/>
              </a:ext>
            </a:extLst>
          </p:cNvPr>
          <p:cNvSpPr/>
          <p:nvPr/>
        </p:nvSpPr>
        <p:spPr>
          <a:xfrm>
            <a:off x="699802" y="3211855"/>
            <a:ext cx="2153312" cy="1654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PostListPage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</a:t>
            </a:r>
            <a:r>
              <a:rPr lang="de-DE" sz="1000" dirty="0" err="1">
                <a:solidFill>
                  <a:srgbClr val="36544F"/>
                </a:solidFill>
              </a:rPr>
              <a:t>PostList</a:t>
            </a:r>
            <a:r>
              <a:rPr lang="de-DE" sz="1000" dirty="0">
                <a:solidFill>
                  <a:srgbClr val="36544F"/>
                </a:solidFill>
              </a:rPr>
              <a:t>" und "</a:t>
            </a:r>
            <a:r>
              <a:rPr lang="de-DE" sz="1000" dirty="0" err="1">
                <a:solidFill>
                  <a:srgbClr val="36544F"/>
                </a:solidFill>
              </a:rPr>
              <a:t>TagCloud</a:t>
            </a:r>
            <a:r>
              <a:rPr lang="de-DE" sz="1000" dirty="0">
                <a:solidFill>
                  <a:srgbClr val="36544F"/>
                </a:solidFill>
              </a:rPr>
              <a:t>" gibt es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Netzwerktab</a:t>
            </a:r>
            <a:r>
              <a:rPr lang="de-DE" sz="1000" dirty="0">
                <a:solidFill>
                  <a:srgbClr val="36544F"/>
                </a:solidFill>
              </a:rPr>
              <a:t>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Client Komponenten wie gewohnt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495588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Client-State bleibt beim neu-rendern von Server-Komponenten erhalten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DA3B5D-7896-E94F-B1E5-A71650BF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22" y="1911214"/>
            <a:ext cx="2636797" cy="29614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9FE7D06-26DC-C141-AC84-595CAA08A5E1}"/>
              </a:ext>
            </a:extLst>
          </p:cNvPr>
          <p:cNvSpPr txBox="1"/>
          <p:nvPr/>
        </p:nvSpPr>
        <p:spPr>
          <a:xfrm>
            <a:off x="4077156" y="2410224"/>
            <a:ext cx="3773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Button löst Server Request aus, rendert 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PostList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 neu</a:t>
            </a: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622C1E2A-63C4-1940-995A-D4F715E9E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921196" y="2541029"/>
            <a:ext cx="1155960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EF1FA65C-44CA-7949-9E1F-1D6A59B98BAC}"/>
              </a:ext>
            </a:extLst>
          </p:cNvPr>
          <p:cNvSpPr txBox="1"/>
          <p:nvPr/>
        </p:nvSpPr>
        <p:spPr>
          <a:xfrm>
            <a:off x="3998853" y="3588348"/>
            <a:ext cx="28727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Client-Komponente mit (</a:t>
            </a:r>
            <a:r>
              <a:rPr lang="de-DE" sz="11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)State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9EA7A0AC-DE49-1143-B02E-7572C5F08D8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897835" y="3719153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1F85C470-3D01-E74C-BBA9-0421A186AE5A}"/>
              </a:ext>
            </a:extLst>
          </p:cNvPr>
          <p:cNvSpPr/>
          <p:nvPr/>
        </p:nvSpPr>
        <p:spPr>
          <a:xfrm>
            <a:off x="3974305" y="3987726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PostPreview</a:t>
            </a:r>
            <a:r>
              <a:rPr lang="de-DE" sz="1000" dirty="0">
                <a:solidFill>
                  <a:srgbClr val="36544F"/>
                </a:solidFill>
              </a:rPr>
              <a:t>: </a:t>
            </a:r>
            <a:r>
              <a:rPr lang="de-DE" sz="1000" dirty="0" err="1">
                <a:solidFill>
                  <a:srgbClr val="36544F"/>
                </a:solidFill>
              </a:rPr>
              <a:t>CommentEditor</a:t>
            </a:r>
            <a:r>
              <a:rPr lang="de-DE" sz="1000" dirty="0">
                <a:solidFill>
                  <a:srgbClr val="36544F"/>
                </a:solidFill>
              </a:rPr>
              <a:t> 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eingeben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Sortierung ändern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656382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8674310" cy="4231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"Mixed" Components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Komponenten können sowohl auf dem Client als auch auf dem Server gerendert werden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JS-Code wird erst bei Bedarf auf den Client geladen (ansonsten nur UI)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12E0DAD-ADE0-674B-A97F-62B2BD0FEC42}"/>
              </a:ext>
            </a:extLst>
          </p:cNvPr>
          <p:cNvSpPr/>
          <p:nvPr/>
        </p:nvSpPr>
        <p:spPr>
          <a:xfrm>
            <a:off x="6667302" y="3808389"/>
            <a:ext cx="2153312" cy="1192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Post-Seite: keine "Post-Komponente"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PostEditor</a:t>
            </a:r>
            <a:r>
              <a:rPr lang="de-DE" sz="1000" dirty="0">
                <a:solidFill>
                  <a:srgbClr val="36544F"/>
                </a:solidFill>
              </a:rPr>
              <a:t>: Post-Komponente wird geladen (-&gt; Netzwerk-Tab) und als Komponente gerendert (-&gt;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  <a:endParaRPr lang="de-DE" sz="10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592F08D-7F72-544E-A50D-FF4C13E22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3"/>
          <a:stretch/>
        </p:blipFill>
        <p:spPr>
          <a:xfrm>
            <a:off x="3401513" y="2153388"/>
            <a:ext cx="2237697" cy="236301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C1E624E-7D49-F64E-ACAF-008FE0D78BFD}"/>
              </a:ext>
            </a:extLst>
          </p:cNvPr>
          <p:cNvSpPr/>
          <p:nvPr/>
        </p:nvSpPr>
        <p:spPr>
          <a:xfrm>
            <a:off x="3357506" y="4603643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2: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Client-Komponente</a:t>
            </a:r>
            <a:endParaRPr lang="de-DE" sz="1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A0AD6AA-25B7-1047-8136-ACA77ED83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69" y="2153388"/>
            <a:ext cx="2241080" cy="1536877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8D57987-51D4-0E44-B742-EAE6BB299CEF}"/>
              </a:ext>
            </a:extLst>
          </p:cNvPr>
          <p:cNvSpPr/>
          <p:nvPr/>
        </p:nvSpPr>
        <p:spPr>
          <a:xfrm>
            <a:off x="414669" y="4603643"/>
            <a:ext cx="2851554" cy="44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Verwendung "Post"-Komponente 1:</a:t>
            </a:r>
          </a:p>
          <a:p>
            <a:r>
              <a:rPr lang="de-DE" sz="1151" dirty="0">
                <a:solidFill>
                  <a:srgbClr val="36544F"/>
                </a:solidFill>
              </a:rPr>
              <a:t>innerhalb einer Server-Komponente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956920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194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Mögliches Problem: 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</p:spTree>
    <p:extLst>
      <p:ext uri="{BB962C8B-B14F-4D97-AF65-F5344CB8AC3E}">
        <p14:creationId xmlns:p14="http://schemas.microsoft.com/office/powerpoint/2010/main" val="3630395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F4D044-89EF-F34D-8D20-B605CDA5D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73"/>
            <a:ext cx="5546999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444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7EB9D4F-6689-6A49-B1B7-71BD9729C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9" y="1485572"/>
            <a:ext cx="6185501" cy="252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29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9C3ACC-5390-0441-8E67-6592D333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85569"/>
            <a:ext cx="6185500" cy="2527409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47951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Server Components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525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Server Components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947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Server Components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Kann Latenz sparen und bessere Performance bringen</a:t>
            </a:r>
          </a:p>
          <a:p>
            <a:r>
              <a:rPr lang="de-DE" b="0" dirty="0">
                <a:solidFill>
                  <a:srgbClr val="36544F"/>
                </a:solidFill>
              </a:rPr>
              <a:t>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i="1" dirty="0">
                <a:solidFill>
                  <a:srgbClr val="36544F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 </a:t>
            </a:r>
            <a:r>
              <a:rPr lang="de-DE" b="0" dirty="0">
                <a:solidFill>
                  <a:srgbClr val="9E60B8"/>
                </a:solidFill>
              </a:rPr>
              <a:t>Server Components können </a:t>
            </a:r>
            <a:r>
              <a:rPr lang="de-DE" dirty="0">
                <a:solidFill>
                  <a:srgbClr val="9E60B8"/>
                </a:solidFill>
              </a:rPr>
              <a:t>asynchron </a:t>
            </a:r>
            <a:r>
              <a:rPr lang="de-DE" b="0" dirty="0">
                <a:solidFill>
                  <a:srgbClr val="9E60B8"/>
                </a:solidFill>
              </a:rPr>
              <a:t>sein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180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fetchComments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 ... }</a:t>
            </a:r>
          </a:p>
          <a:p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09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fetchPost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fetchComments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0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props.params.postId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0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fetchComments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props.params.postId</a:t>
            </a:r>
            <a:r>
              <a:rPr lang="de-DE" sz="1000" dirty="0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000" dirty="0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&lt;&gt;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000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000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&lt;/&gt;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00" dirty="0">
              <a:solidFill>
                <a:srgbClr val="0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771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284343" y="1371421"/>
            <a:ext cx="75292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fetchPost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b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</a:br>
            <a:r>
              <a:rPr lang="de-DE" sz="10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async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function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fetchComments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postId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 Light" panose="020B0409030403020204" pitchFamily="49" charset="0"/>
                <a:ea typeface="Source Code Pro Light" panose="020B0409030403020204" pitchFamily="49" charset="0"/>
              </a:rPr>
              <a:t>) { ... }</a:t>
            </a:r>
          </a:p>
          <a:p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0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props.params.postId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0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fetchComments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props.params.postId</a:t>
            </a:r>
            <a:r>
              <a:rPr lang="de-DE" sz="1000" dirty="0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000" dirty="0">
                <a:solidFill>
                  <a:srgbClr val="3778B7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&lt;&gt;</a:t>
            </a:r>
          </a:p>
          <a:p>
            <a:r>
              <a:rPr lang="de-DE" sz="1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000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0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data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&lt;</a:t>
            </a:r>
            <a:r>
              <a:rPr lang="de-DE" sz="1000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&lt;/&gt;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000" dirty="0">
              <a:solidFill>
                <a:srgbClr val="00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0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000" dirty="0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282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Eine </a:t>
            </a:r>
            <a:r>
              <a:rPr lang="de-DE" u="sng" dirty="0"/>
              <a:t>asynchrone</a:t>
            </a:r>
            <a:r>
              <a:rPr lang="de-DE" dirty="0"/>
              <a:t> Server Komponente </a:t>
            </a:r>
          </a:p>
          <a:p>
            <a:pPr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Server Komponenten können </a:t>
            </a:r>
            <a:r>
              <a:rPr lang="de-DE" sz="1400" b="0" i="1" dirty="0" err="1">
                <a:solidFill>
                  <a:srgbClr val="36544F"/>
                </a:solidFill>
              </a:rPr>
              <a:t>async</a:t>
            </a:r>
            <a:r>
              <a:rPr lang="de-DE" sz="1400" b="0" i="1" dirty="0">
                <a:solidFill>
                  <a:srgbClr val="36544F"/>
                </a:solidFill>
              </a:rPr>
              <a:t> </a:t>
            </a:r>
            <a:r>
              <a:rPr lang="de-DE" sz="1400" b="0" i="1" dirty="0" err="1">
                <a:solidFill>
                  <a:srgbClr val="36544F"/>
                </a:solidFill>
              </a:rPr>
              <a:t>functions</a:t>
            </a:r>
            <a:r>
              <a:rPr lang="de-DE" sz="1400" b="0" dirty="0">
                <a:solidFill>
                  <a:srgbClr val="36544F"/>
                </a:solidFill>
              </a:rPr>
              <a:t> sein und auf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warten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HTTP-</a:t>
            </a:r>
            <a:r>
              <a:rPr lang="de-DE" sz="1400" dirty="0" err="1"/>
              <a:t>Requests</a:t>
            </a:r>
            <a:r>
              <a:rPr lang="de-DE" sz="1400" dirty="0"/>
              <a:t>, DB-</a:t>
            </a:r>
            <a:r>
              <a:rPr lang="de-DE" sz="1400" dirty="0" err="1"/>
              <a:t>Queries</a:t>
            </a:r>
            <a:r>
              <a:rPr lang="de-DE" sz="1400" dirty="0"/>
              <a:t>, Zugriff auf das Filesystem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(Alles was "echte" Backend-Services auch können)</a:t>
            </a:r>
            <a:endParaRPr lang="de-DE" sz="1700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endParaRPr lang="de-DE" sz="1400" b="0" i="1" dirty="0"/>
          </a:p>
          <a:p>
            <a:pPr>
              <a:lnSpc>
                <a:spcPct val="130000"/>
              </a:lnSpc>
            </a:pPr>
            <a:r>
              <a:rPr lang="de-DE" sz="1400" i="1" dirty="0"/>
              <a:t>Was machen wir, bis das </a:t>
            </a:r>
            <a:r>
              <a:rPr lang="de-DE" sz="1400" i="1" dirty="0" err="1"/>
              <a:t>Promise</a:t>
            </a:r>
            <a:r>
              <a:rPr lang="de-DE" sz="1400" i="1" dirty="0"/>
              <a:t> </a:t>
            </a:r>
            <a:r>
              <a:rPr lang="de-DE" sz="1400" i="1" dirty="0" err="1"/>
              <a:t>augelöst</a:t>
            </a:r>
            <a:r>
              <a:rPr lang="de-DE" sz="1400" i="1" dirty="0"/>
              <a:t> wurde (z.B. mit den Daten)?</a:t>
            </a:r>
            <a:endParaRPr lang="de-DE" i="1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B215C4-2D15-C1AA-B232-848EFCBA41DD}"/>
              </a:ext>
            </a:extLst>
          </p:cNvPr>
          <p:cNvSpPr/>
          <p:nvPr/>
        </p:nvSpPr>
        <p:spPr>
          <a:xfrm>
            <a:off x="2409172" y="2571750"/>
            <a:ext cx="47284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sz="10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000" dirty="0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000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000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00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.</a:t>
            </a:r>
            <a:r>
              <a:rPr lang="de-DE" sz="10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map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0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0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0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72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65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r>
              <a:rPr lang="de-DE" b="0" dirty="0">
                <a:solidFill>
                  <a:srgbClr val="36544F"/>
                </a:solidFill>
              </a:rPr>
              <a:t>Asynchron geladenes JS, asynchron geladene Daten, </a:t>
            </a:r>
            <a:r>
              <a:rPr lang="de-DE" b="0" dirty="0" err="1">
                <a:solidFill>
                  <a:srgbClr val="36544F"/>
                </a:solidFill>
              </a:rPr>
              <a:t>Promises</a:t>
            </a:r>
            <a:r>
              <a:rPr lang="de-DE" b="0" dirty="0">
                <a:solidFill>
                  <a:srgbClr val="36544F"/>
                </a:solidFill>
              </a:rPr>
              <a:t>, ...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6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Data </a:t>
            </a:r>
            <a:r>
              <a:rPr lang="de-DE" dirty="0" err="1"/>
              <a:t>Fetching</a:t>
            </a:r>
            <a:r>
              <a:rPr lang="de-DE" dirty="0"/>
              <a:t> mit Suspense</a:t>
            </a:r>
          </a:p>
          <a:p>
            <a:pPr marL="0" indent="0">
              <a:buNone/>
            </a:pPr>
            <a:endParaRPr lang="de-DE" dirty="0"/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896136" y="1555617"/>
            <a:ext cx="75292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Comments(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b="1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200" b="1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b="1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200" b="1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comments.map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2C0631B-9EA3-44BF-7A1B-478A9D2E473A}"/>
              </a:ext>
            </a:extLst>
          </p:cNvPr>
          <p:cNvSpPr txBox="1"/>
          <p:nvPr/>
        </p:nvSpPr>
        <p:spPr>
          <a:xfrm>
            <a:off x="5973011" y="945727"/>
            <a:ext cx="2776045" cy="6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for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 Data </a:t>
            </a:r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Loading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"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Wartet auf Daten, Server-Call, ...</a:t>
            </a:r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FD27F23-902A-D8CB-F7EC-EA102A38CA1D}"/>
              </a:ext>
            </a:extLst>
          </p:cNvPr>
          <p:cNvCxnSpPr>
            <a:cxnSpLocks/>
          </p:cNvCxnSpPr>
          <p:nvPr/>
        </p:nvCxnSpPr>
        <p:spPr>
          <a:xfrm flipH="1">
            <a:off x="5038928" y="1077862"/>
            <a:ext cx="1011280" cy="702588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587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2DF4DF-AC2C-4943-981E-6E7558114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57FCED-E3D7-D048-ADDA-C83B4F8B7D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Data </a:t>
            </a:r>
            <a:r>
              <a:rPr lang="de-DE" dirty="0" err="1"/>
              <a:t>Fetching</a:t>
            </a:r>
            <a:r>
              <a:rPr lang="de-DE" dirty="0"/>
              <a:t> mit Suspense</a:t>
            </a:r>
          </a:p>
          <a:p>
            <a:pPr marL="0" indent="0">
              <a:buNone/>
            </a:pPr>
            <a:endParaRPr lang="de-DE" dirty="0"/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400" b="0" dirty="0">
              <a:solidFill>
                <a:srgbClr val="36544F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2F37EBF-ED2E-C040-94C8-726704F5DBBF}"/>
              </a:ext>
            </a:extLst>
          </p:cNvPr>
          <p:cNvSpPr/>
          <p:nvPr/>
        </p:nvSpPr>
        <p:spPr>
          <a:xfrm>
            <a:off x="896136" y="1555617"/>
            <a:ext cx="75292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 err="1">
                <a:solidFill>
                  <a:srgbClr val="B04432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b="1" dirty="0">
                <a:solidFill>
                  <a:srgbClr val="3D816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B04432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fetchPost</a:t>
            </a:r>
            <a:r>
              <a:rPr lang="de-DE" sz="1200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props.commentsPromise</a:t>
            </a:r>
            <a:r>
              <a:rPr lang="de-DE" sz="1200" dirty="0">
                <a:solidFill>
                  <a:srgbClr val="9E60B8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comments.map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=&gt; ( ... )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PostPage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props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) {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commentsPromise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fetchComments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props.params.postId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);</a:t>
            </a:r>
            <a:b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(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&lt;Post 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post.data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 </a:t>
            </a:r>
            <a:r>
              <a:rPr lang="de-DE" sz="1200" b="1" dirty="0" err="1">
                <a:solidFill>
                  <a:srgbClr val="41719C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fallback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2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LoadingIndicator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  &lt;</a:t>
            </a:r>
            <a:r>
              <a:rPr lang="de-DE" sz="1200" b="1" dirty="0">
                <a:solidFill>
                  <a:srgbClr val="3D816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Comments</a:t>
            </a:r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  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&lt;/</a:t>
            </a:r>
            <a:r>
              <a:rPr lang="de-DE" sz="1200" b="1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Suspense</a:t>
            </a:r>
            <a:r>
              <a:rPr lang="de-DE" sz="1200" b="1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endParaRPr lang="de-DE" sz="1200" b="1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r>
              <a:rPr lang="de-DE" sz="12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&lt;/&gt;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2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200" dirty="0">
              <a:solidFill>
                <a:srgbClr val="36544F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3D50048-09B0-939C-D5B8-74918806DEE1}"/>
              </a:ext>
            </a:extLst>
          </p:cNvPr>
          <p:cNvSpPr txBox="1"/>
          <p:nvPr/>
        </p:nvSpPr>
        <p:spPr>
          <a:xfrm>
            <a:off x="5684755" y="3144467"/>
            <a:ext cx="3459245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 err="1">
                <a:solidFill>
                  <a:srgbClr val="9E60B8"/>
                </a:solidFill>
                <a:latin typeface="Source Sans Pro SemiBold" panose="020B0503030403020204" pitchFamily="34" charset="0"/>
              </a:rPr>
              <a:t>Suspense</a:t>
            </a:r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-Komponente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"Sollbruchstelle", wenn unterhalb in der Anwendung auf "etwas" gewartet wird, wird </a:t>
            </a:r>
            <a:r>
              <a:rPr lang="de-DE" sz="1151" i="1" dirty="0" err="1">
                <a:solidFill>
                  <a:srgbClr val="1778B8"/>
                </a:solidFill>
                <a:latin typeface="Source Sans Pro" panose="020B0503030403020204" pitchFamily="34" charset="0"/>
              </a:rPr>
              <a:t>fallback</a:t>
            </a: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 angezeigt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9AA2861B-4D77-6D53-5456-FFD0200BA441}"/>
              </a:ext>
            </a:extLst>
          </p:cNvPr>
          <p:cNvCxnSpPr>
            <a:cxnSpLocks/>
          </p:cNvCxnSpPr>
          <p:nvPr/>
        </p:nvCxnSpPr>
        <p:spPr>
          <a:xfrm flipH="1">
            <a:off x="3998422" y="3304934"/>
            <a:ext cx="1739371" cy="469044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184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Streaming</a:t>
            </a:r>
          </a:p>
          <a:p>
            <a:r>
              <a:rPr lang="de-DE" b="0" dirty="0">
                <a:solidFill>
                  <a:srgbClr val="36544F"/>
                </a:solidFill>
              </a:rPr>
              <a:t>Teile "außerhalb" von Suspense werden auf den Client sofort übertragen</a:t>
            </a:r>
          </a:p>
          <a:p>
            <a:r>
              <a:rPr lang="de-DE" b="0" dirty="0">
                <a:solidFill>
                  <a:srgbClr val="36544F"/>
                </a:solidFill>
              </a:rPr>
              <a:t>Innerhalb der Suspense-Komponente kommt Platzhalter</a:t>
            </a:r>
          </a:p>
          <a:p>
            <a:r>
              <a:rPr lang="de-DE" b="0" dirty="0">
                <a:solidFill>
                  <a:srgbClr val="36544F"/>
                </a:solidFill>
              </a:rPr>
              <a:t>Sind die Daten da, wird nur der Bereich auf den Client geschickt und dort aktualisiert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8A3B323-D8BB-B398-2CBC-47A58466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52" y="1157863"/>
            <a:ext cx="3469895" cy="322029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B2DCF9-09A6-7E3A-2683-3B615DCFD188}"/>
              </a:ext>
            </a:extLst>
          </p:cNvPr>
          <p:cNvSpPr/>
          <p:nvPr/>
        </p:nvSpPr>
        <p:spPr>
          <a:xfrm>
            <a:off x="5367452" y="1501698"/>
            <a:ext cx="3469895" cy="287645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5F2108D-D6F3-D087-9E64-BF79919758B1}"/>
              </a:ext>
            </a:extLst>
          </p:cNvPr>
          <p:cNvSpPr/>
          <p:nvPr/>
        </p:nvSpPr>
        <p:spPr>
          <a:xfrm>
            <a:off x="5417315" y="2066893"/>
            <a:ext cx="3344789" cy="124510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95440D9-14AD-EA65-B295-2DEC9F2CA444}"/>
              </a:ext>
            </a:extLst>
          </p:cNvPr>
          <p:cNvSpPr/>
          <p:nvPr/>
        </p:nvSpPr>
        <p:spPr>
          <a:xfrm>
            <a:off x="5410652" y="1614493"/>
            <a:ext cx="3351452" cy="34390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127282E-6419-DA74-8599-E37C5106E3A1}"/>
              </a:ext>
            </a:extLst>
          </p:cNvPr>
          <p:cNvSpPr txBox="1"/>
          <p:nvPr/>
        </p:nvSpPr>
        <p:spPr>
          <a:xfrm>
            <a:off x="5410652" y="3050391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Placeholder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2CB8167-5664-E0BF-E42C-EA53FA8B4393}"/>
              </a:ext>
            </a:extLst>
          </p:cNvPr>
          <p:cNvSpPr txBox="1"/>
          <p:nvPr/>
        </p:nvSpPr>
        <p:spPr>
          <a:xfrm>
            <a:off x="5367452" y="4033889"/>
            <a:ext cx="18072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 </a:t>
            </a:r>
            <a:r>
              <a:rPr lang="de-DE" sz="105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Component</a:t>
            </a:r>
            <a:endParaRPr lang="de-DE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F62A66A-062E-DB77-1065-6E053C7B6762}"/>
              </a:ext>
            </a:extLst>
          </p:cNvPr>
          <p:cNvSpPr/>
          <p:nvPr/>
        </p:nvSpPr>
        <p:spPr>
          <a:xfrm>
            <a:off x="1388621" y="4070516"/>
            <a:ext cx="2153312" cy="423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post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postId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59852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E5621C-AACF-614E-B95D-E2253AB80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259" y="181090"/>
            <a:ext cx="4253482" cy="356260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5933920-69CD-19D7-60F5-14486350B223}"/>
              </a:ext>
            </a:extLst>
          </p:cNvPr>
          <p:cNvSpPr txBox="1"/>
          <p:nvPr/>
        </p:nvSpPr>
        <p:spPr>
          <a:xfrm>
            <a:off x="0" y="3931767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Code: https://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github.com</a:t>
            </a:r>
            <a:r>
              <a:rPr lang="de-DE" sz="14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nilshartmann</a:t>
            </a:r>
            <a:r>
              <a:rPr lang="de-DE" sz="14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/</a:t>
            </a:r>
            <a:r>
              <a:rPr lang="de-DE" sz="14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fullstack-react-playground</a:t>
            </a:r>
            <a:endParaRPr lang="de-DE" sz="14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2988576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C275FC8-8015-71A2-9CDF-C0B421FB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4" y="181405"/>
            <a:ext cx="3866147" cy="413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A49CE173-25CF-309B-5B8F-4983D816B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6941D9E-5EAA-46C5-1663-B28D028C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FA12745-85AB-D90D-6C5B-DFF14A05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EEF2BD7-AE1B-539A-C6F8-39DB1F12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1"/>
            <a:ext cx="2925193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2B30BD-63AB-CBE1-19CF-875E1376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80451"/>
            <a:ext cx="4073638" cy="399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277C50B-2E24-A29B-2AD2-A4BA361A1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51964"/>
            <a:ext cx="4232118" cy="382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1066746-ECD1-E337-5A4C-4A80992B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205713"/>
            <a:ext cx="3256398" cy="367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B87B42-7558-8C17-A85B-3439FCA1CF7D}"/>
              </a:ext>
            </a:extLst>
          </p:cNvPr>
          <p:cNvSpPr/>
          <p:nvPr/>
        </p:nvSpPr>
        <p:spPr>
          <a:xfrm>
            <a:off x="4572000" y="1872827"/>
            <a:ext cx="3033870" cy="260228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C5E469F-E365-B94F-5561-839E5C37C53C}"/>
              </a:ext>
            </a:extLst>
          </p:cNvPr>
          <p:cNvSpPr/>
          <p:nvPr/>
        </p:nvSpPr>
        <p:spPr>
          <a:xfrm>
            <a:off x="7720926" y="1606313"/>
            <a:ext cx="961607" cy="1239833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89C3E1D-970B-0B1E-F0F4-6CD6469D1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1042177"/>
            <a:ext cx="4306977" cy="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EC96287-1EAC-3D85-B15A-9D5F8BB7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9646"/>
            <a:ext cx="2662937" cy="43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95B449-7957-7841-4F08-A67F0177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7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components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15836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Mutations</a:t>
            </a:r>
            <a:endParaRPr lang="de-DE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1778B8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32576" y="1295448"/>
            <a:ext cx="2762894" cy="371856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06657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8404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Mutations</a:t>
            </a:r>
            <a:endParaRPr lang="de-DE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dirty="0">
                <a:solidFill>
                  <a:srgbClr val="1778B8"/>
                </a:solidFill>
              </a:rPr>
              <a:t>Posts mit </a:t>
            </a:r>
            <a:r>
              <a:rPr lang="de-DE" sz="1800" dirty="0">
                <a:solidFill>
                  <a:srgbClr val="9E60B8"/>
                </a:solidFill>
              </a:rPr>
              <a:t>Kommentaren</a:t>
            </a:r>
            <a:r>
              <a:rPr lang="de-DE" sz="1800" b="0" dirty="0">
                <a:solidFill>
                  <a:srgbClr val="36544F"/>
                </a:solidFill>
              </a:rPr>
              <a:t> (Daten) sind folglich ebenso nicht auf dem Client vorhanden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224016" y="1450848"/>
            <a:ext cx="2383536" cy="559308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41DE8B-BDAD-FD63-663B-3A4F616FC1D6}"/>
              </a:ext>
            </a:extLst>
          </p:cNvPr>
          <p:cNvSpPr/>
          <p:nvPr/>
        </p:nvSpPr>
        <p:spPr>
          <a:xfrm>
            <a:off x="6224016" y="3133345"/>
            <a:ext cx="2383536" cy="636957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759921F-E11F-8329-4459-FF17B147A8F9}"/>
              </a:ext>
            </a:extLst>
          </p:cNvPr>
          <p:cNvSpPr/>
          <p:nvPr/>
        </p:nvSpPr>
        <p:spPr>
          <a:xfrm>
            <a:off x="6230112" y="2060448"/>
            <a:ext cx="2383536" cy="304800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F9A8054-655A-4A5C-B1B7-A57CE735DE9A}"/>
              </a:ext>
            </a:extLst>
          </p:cNvPr>
          <p:cNvSpPr/>
          <p:nvPr/>
        </p:nvSpPr>
        <p:spPr>
          <a:xfrm>
            <a:off x="6224016" y="3840481"/>
            <a:ext cx="2383536" cy="353567"/>
          </a:xfrm>
          <a:prstGeom prst="rect">
            <a:avLst/>
          </a:prstGeom>
          <a:noFill/>
          <a:ln w="25400">
            <a:solidFill>
              <a:srgbClr val="9E6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581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45006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1778B8"/>
                </a:solidFill>
              </a:rPr>
              <a:t>CommentEditor</a:t>
            </a:r>
            <a:r>
              <a:rPr lang="de-DE" sz="1800" b="0" dirty="0">
                <a:solidFill>
                  <a:srgbClr val="1778B8"/>
                </a:solidFill>
              </a:rPr>
              <a:t>-Komponente</a:t>
            </a:r>
            <a:r>
              <a:rPr lang="de-DE" sz="1800" b="0" dirty="0">
                <a:solidFill>
                  <a:srgbClr val="36544F"/>
                </a:solidFill>
              </a:rPr>
              <a:t>) haben wir keinen State zum Verändern 😢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0282913-80C9-9079-EF7D-698D8078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4"/>
            <a:ext cx="2823854" cy="428858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EB6ED7-FC03-93C6-B328-E33CFCF7C035}"/>
              </a:ext>
            </a:extLst>
          </p:cNvPr>
          <p:cNvSpPr/>
          <p:nvPr/>
        </p:nvSpPr>
        <p:spPr>
          <a:xfrm>
            <a:off x="6199632" y="2334768"/>
            <a:ext cx="2676144" cy="640080"/>
          </a:xfrm>
          <a:prstGeom prst="rect">
            <a:avLst/>
          </a:prstGeom>
          <a:noFill/>
          <a:ln w="25400">
            <a:solidFill>
              <a:srgbClr val="177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63135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i="1" dirty="0">
              <a:solidFill>
                <a:srgbClr val="1778B8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8876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048638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Konsequenzen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PostList</a:t>
            </a:r>
            <a:r>
              <a:rPr lang="de-DE" sz="1800" b="0" dirty="0">
                <a:solidFill>
                  <a:srgbClr val="36544F"/>
                </a:solidFill>
              </a:rPr>
              <a:t> ist nicht als Komponente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Posts mit Kommentaren (Daten) sind folglich ebenso nicht auf dem Client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Nach dem Hinzufügen eines Kommentars (</a:t>
            </a:r>
            <a:r>
              <a:rPr lang="de-DE" sz="1800" b="0" dirty="0" err="1">
                <a:solidFill>
                  <a:srgbClr val="36544F"/>
                </a:solidFill>
              </a:rPr>
              <a:t>CommentEditor</a:t>
            </a:r>
            <a:r>
              <a:rPr lang="de-DE" sz="1800" b="0" dirty="0">
                <a:solidFill>
                  <a:srgbClr val="36544F"/>
                </a:solidFill>
              </a:rPr>
              <a:t>-Komponente) haben wir keinen State zum Verändern 😢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Wir brauchen </a:t>
            </a:r>
            <a:r>
              <a:rPr lang="de-DE" sz="1800" dirty="0">
                <a:solidFill>
                  <a:srgbClr val="1778B8"/>
                </a:solidFill>
              </a:rPr>
              <a:t>aktualisierte UI</a:t>
            </a:r>
            <a:r>
              <a:rPr lang="de-DE" sz="1800" b="0" dirty="0">
                <a:solidFill>
                  <a:srgbClr val="1778B8"/>
                </a:solidFill>
              </a:rPr>
              <a:t> </a:t>
            </a:r>
            <a:r>
              <a:rPr lang="de-DE" sz="1800" i="1" dirty="0">
                <a:solidFill>
                  <a:srgbClr val="1778B8"/>
                </a:solidFill>
              </a:rPr>
              <a:t>vom Server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/>
              <a:t>Server Actions!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i="1" dirty="0">
              <a:solidFill>
                <a:srgbClr val="1778B8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8A455-4C4A-A29E-62D3-F2A018C7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76" y="725423"/>
            <a:ext cx="2846571" cy="428858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CB5B0A7-316A-CEF4-6F5E-EAA71E4645B4}"/>
              </a:ext>
            </a:extLst>
          </p:cNvPr>
          <p:cNvSpPr/>
          <p:nvPr/>
        </p:nvSpPr>
        <p:spPr>
          <a:xfrm>
            <a:off x="6199632" y="1299029"/>
            <a:ext cx="2676144" cy="3714977"/>
          </a:xfrm>
          <a:prstGeom prst="rect">
            <a:avLst/>
          </a:prstGeom>
          <a:noFill/>
          <a:ln w="25400">
            <a:solidFill>
              <a:srgbClr val="1778B8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76144"/>
                      <a:gd name="connsiteY0" fmla="*/ 0 h 3714977"/>
                      <a:gd name="connsiteX1" fmla="*/ 508467 w 2676144"/>
                      <a:gd name="connsiteY1" fmla="*/ 0 h 3714977"/>
                      <a:gd name="connsiteX2" fmla="*/ 963412 w 2676144"/>
                      <a:gd name="connsiteY2" fmla="*/ 0 h 3714977"/>
                      <a:gd name="connsiteX3" fmla="*/ 1552164 w 2676144"/>
                      <a:gd name="connsiteY3" fmla="*/ 0 h 3714977"/>
                      <a:gd name="connsiteX4" fmla="*/ 2060631 w 2676144"/>
                      <a:gd name="connsiteY4" fmla="*/ 0 h 3714977"/>
                      <a:gd name="connsiteX5" fmla="*/ 2676144 w 2676144"/>
                      <a:gd name="connsiteY5" fmla="*/ 0 h 3714977"/>
                      <a:gd name="connsiteX6" fmla="*/ 2676144 w 2676144"/>
                      <a:gd name="connsiteY6" fmla="*/ 605011 h 3714977"/>
                      <a:gd name="connsiteX7" fmla="*/ 2676144 w 2676144"/>
                      <a:gd name="connsiteY7" fmla="*/ 1135722 h 3714977"/>
                      <a:gd name="connsiteX8" fmla="*/ 2676144 w 2676144"/>
                      <a:gd name="connsiteY8" fmla="*/ 1666433 h 3714977"/>
                      <a:gd name="connsiteX9" fmla="*/ 2676144 w 2676144"/>
                      <a:gd name="connsiteY9" fmla="*/ 2122844 h 3714977"/>
                      <a:gd name="connsiteX10" fmla="*/ 2676144 w 2676144"/>
                      <a:gd name="connsiteY10" fmla="*/ 2579255 h 3714977"/>
                      <a:gd name="connsiteX11" fmla="*/ 2676144 w 2676144"/>
                      <a:gd name="connsiteY11" fmla="*/ 3109966 h 3714977"/>
                      <a:gd name="connsiteX12" fmla="*/ 2676144 w 2676144"/>
                      <a:gd name="connsiteY12" fmla="*/ 3714977 h 3714977"/>
                      <a:gd name="connsiteX13" fmla="*/ 2221200 w 2676144"/>
                      <a:gd name="connsiteY13" fmla="*/ 3714977 h 3714977"/>
                      <a:gd name="connsiteX14" fmla="*/ 1632448 w 2676144"/>
                      <a:gd name="connsiteY14" fmla="*/ 3714977 h 3714977"/>
                      <a:gd name="connsiteX15" fmla="*/ 1150742 w 2676144"/>
                      <a:gd name="connsiteY15" fmla="*/ 3714977 h 3714977"/>
                      <a:gd name="connsiteX16" fmla="*/ 615513 w 2676144"/>
                      <a:gd name="connsiteY16" fmla="*/ 3714977 h 3714977"/>
                      <a:gd name="connsiteX17" fmla="*/ 0 w 2676144"/>
                      <a:gd name="connsiteY17" fmla="*/ 3714977 h 3714977"/>
                      <a:gd name="connsiteX18" fmla="*/ 0 w 2676144"/>
                      <a:gd name="connsiteY18" fmla="*/ 3184266 h 3714977"/>
                      <a:gd name="connsiteX19" fmla="*/ 0 w 2676144"/>
                      <a:gd name="connsiteY19" fmla="*/ 2727855 h 3714977"/>
                      <a:gd name="connsiteX20" fmla="*/ 0 w 2676144"/>
                      <a:gd name="connsiteY20" fmla="*/ 2271443 h 3714977"/>
                      <a:gd name="connsiteX21" fmla="*/ 0 w 2676144"/>
                      <a:gd name="connsiteY21" fmla="*/ 1777882 h 3714977"/>
                      <a:gd name="connsiteX22" fmla="*/ 0 w 2676144"/>
                      <a:gd name="connsiteY22" fmla="*/ 1172871 h 3714977"/>
                      <a:gd name="connsiteX23" fmla="*/ 0 w 2676144"/>
                      <a:gd name="connsiteY23" fmla="*/ 642160 h 3714977"/>
                      <a:gd name="connsiteX24" fmla="*/ 0 w 2676144"/>
                      <a:gd name="connsiteY24" fmla="*/ 0 h 37149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76144" h="3714977" extrusionOk="0">
                        <a:moveTo>
                          <a:pt x="0" y="0"/>
                        </a:moveTo>
                        <a:cubicBezTo>
                          <a:pt x="216682" y="-37591"/>
                          <a:pt x="291716" y="45447"/>
                          <a:pt x="508467" y="0"/>
                        </a:cubicBezTo>
                        <a:cubicBezTo>
                          <a:pt x="725218" y="-45447"/>
                          <a:pt x="764989" y="3774"/>
                          <a:pt x="963412" y="0"/>
                        </a:cubicBezTo>
                        <a:cubicBezTo>
                          <a:pt x="1161836" y="-3774"/>
                          <a:pt x="1327072" y="4438"/>
                          <a:pt x="1552164" y="0"/>
                        </a:cubicBezTo>
                        <a:cubicBezTo>
                          <a:pt x="1777256" y="-4438"/>
                          <a:pt x="1925106" y="12006"/>
                          <a:pt x="2060631" y="0"/>
                        </a:cubicBezTo>
                        <a:cubicBezTo>
                          <a:pt x="2196156" y="-12006"/>
                          <a:pt x="2419656" y="64220"/>
                          <a:pt x="2676144" y="0"/>
                        </a:cubicBezTo>
                        <a:cubicBezTo>
                          <a:pt x="2696581" y="141154"/>
                          <a:pt x="2604076" y="400753"/>
                          <a:pt x="2676144" y="605011"/>
                        </a:cubicBezTo>
                        <a:cubicBezTo>
                          <a:pt x="2748212" y="809269"/>
                          <a:pt x="2615742" y="949352"/>
                          <a:pt x="2676144" y="1135722"/>
                        </a:cubicBezTo>
                        <a:cubicBezTo>
                          <a:pt x="2736546" y="1322092"/>
                          <a:pt x="2614569" y="1503339"/>
                          <a:pt x="2676144" y="1666433"/>
                        </a:cubicBezTo>
                        <a:cubicBezTo>
                          <a:pt x="2737719" y="1829527"/>
                          <a:pt x="2635312" y="1966670"/>
                          <a:pt x="2676144" y="2122844"/>
                        </a:cubicBezTo>
                        <a:cubicBezTo>
                          <a:pt x="2716976" y="2279018"/>
                          <a:pt x="2660833" y="2369526"/>
                          <a:pt x="2676144" y="2579255"/>
                        </a:cubicBezTo>
                        <a:cubicBezTo>
                          <a:pt x="2691455" y="2788984"/>
                          <a:pt x="2629498" y="2964683"/>
                          <a:pt x="2676144" y="3109966"/>
                        </a:cubicBezTo>
                        <a:cubicBezTo>
                          <a:pt x="2722790" y="3255249"/>
                          <a:pt x="2671216" y="3527288"/>
                          <a:pt x="2676144" y="3714977"/>
                        </a:cubicBezTo>
                        <a:cubicBezTo>
                          <a:pt x="2583422" y="3739497"/>
                          <a:pt x="2438826" y="3680036"/>
                          <a:pt x="2221200" y="3714977"/>
                        </a:cubicBezTo>
                        <a:cubicBezTo>
                          <a:pt x="2003574" y="3749918"/>
                          <a:pt x="1899440" y="3686725"/>
                          <a:pt x="1632448" y="3714977"/>
                        </a:cubicBezTo>
                        <a:cubicBezTo>
                          <a:pt x="1365456" y="3743229"/>
                          <a:pt x="1288473" y="3668850"/>
                          <a:pt x="1150742" y="3714977"/>
                        </a:cubicBezTo>
                        <a:cubicBezTo>
                          <a:pt x="1013011" y="3761104"/>
                          <a:pt x="868225" y="3671471"/>
                          <a:pt x="615513" y="3714977"/>
                        </a:cubicBezTo>
                        <a:cubicBezTo>
                          <a:pt x="362801" y="3758483"/>
                          <a:pt x="269729" y="3680762"/>
                          <a:pt x="0" y="3714977"/>
                        </a:cubicBezTo>
                        <a:cubicBezTo>
                          <a:pt x="-41871" y="3479839"/>
                          <a:pt x="14218" y="3399760"/>
                          <a:pt x="0" y="3184266"/>
                        </a:cubicBezTo>
                        <a:cubicBezTo>
                          <a:pt x="-14218" y="2968772"/>
                          <a:pt x="41607" y="2909153"/>
                          <a:pt x="0" y="2727855"/>
                        </a:cubicBezTo>
                        <a:cubicBezTo>
                          <a:pt x="-41607" y="2546557"/>
                          <a:pt x="46098" y="2427220"/>
                          <a:pt x="0" y="2271443"/>
                        </a:cubicBezTo>
                        <a:cubicBezTo>
                          <a:pt x="-46098" y="2115666"/>
                          <a:pt x="31820" y="1909687"/>
                          <a:pt x="0" y="1777882"/>
                        </a:cubicBezTo>
                        <a:cubicBezTo>
                          <a:pt x="-31820" y="1646077"/>
                          <a:pt x="52340" y="1437165"/>
                          <a:pt x="0" y="1172871"/>
                        </a:cubicBezTo>
                        <a:cubicBezTo>
                          <a:pt x="-52340" y="908577"/>
                          <a:pt x="48098" y="793582"/>
                          <a:pt x="0" y="642160"/>
                        </a:cubicBezTo>
                        <a:cubicBezTo>
                          <a:pt x="-48098" y="490738"/>
                          <a:pt x="46121" y="31227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1933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UI (statt Daten) zurückliefert</a:t>
            </a:r>
          </a:p>
          <a:p>
            <a:r>
              <a:rPr lang="de-DE" b="0" dirty="0">
                <a:solidFill>
                  <a:srgbClr val="36544F"/>
                </a:solidFill>
              </a:rPr>
              <a:t>In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noch Beta!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E0AF58-C433-FC25-0BD5-8F0862BEC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855" y="769546"/>
            <a:ext cx="3283159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30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91FAAA8-2C99-19EA-BDE8-72D0C71C2BD5}"/>
              </a:ext>
            </a:extLst>
          </p:cNvPr>
          <p:cNvSpPr txBox="1"/>
          <p:nvPr/>
        </p:nvSpPr>
        <p:spPr>
          <a:xfrm>
            <a:off x="2629168" y="4322063"/>
            <a:ext cx="1254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MomentJS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22B283-0062-9313-3F8B-55AA391480F7}"/>
              </a:ext>
            </a:extLst>
          </p:cNvPr>
          <p:cNvSpPr txBox="1"/>
          <p:nvPr/>
        </p:nvSpPr>
        <p:spPr>
          <a:xfrm>
            <a:off x="6788101" y="619432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0F5DDF-3903-FA0F-8E72-46AF277B6071}"/>
              </a:ext>
            </a:extLst>
          </p:cNvPr>
          <p:cNvSpPr txBox="1"/>
          <p:nvPr/>
        </p:nvSpPr>
        <p:spPr>
          <a:xfrm>
            <a:off x="7732816" y="3584687"/>
            <a:ext cx="98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Marked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F5DD441-57F1-2A9E-6833-3D20E0C83CEE}"/>
              </a:ext>
            </a:extLst>
          </p:cNvPr>
          <p:cNvSpPr txBox="1"/>
          <p:nvPr/>
        </p:nvSpPr>
        <p:spPr>
          <a:xfrm>
            <a:off x="7692179" y="2965511"/>
            <a:ext cx="126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B04432"/>
                </a:solidFill>
              </a:rPr>
              <a:t>tag-</a:t>
            </a:r>
            <a:r>
              <a:rPr lang="de-DE" dirty="0" err="1">
                <a:solidFill>
                  <a:srgbClr val="B04432"/>
                </a:solidFill>
              </a:rPr>
              <a:t>cloud.js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9B88E18-82EB-14E4-1895-9E45097ACB01}"/>
              </a:ext>
            </a:extLst>
          </p:cNvPr>
          <p:cNvCxnSpPr>
            <a:cxnSpLocks/>
          </p:cNvCxnSpPr>
          <p:nvPr/>
        </p:nvCxnSpPr>
        <p:spPr>
          <a:xfrm flipV="1">
            <a:off x="3884127" y="3429000"/>
            <a:ext cx="732890" cy="1050039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2BF4EFF-A7FE-8C65-69DA-D517CEA3F0AF}"/>
              </a:ext>
            </a:extLst>
          </p:cNvPr>
          <p:cNvCxnSpPr>
            <a:cxnSpLocks/>
          </p:cNvCxnSpPr>
          <p:nvPr/>
        </p:nvCxnSpPr>
        <p:spPr>
          <a:xfrm flipH="1">
            <a:off x="7178977" y="3836801"/>
            <a:ext cx="581010" cy="38888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562E072-AE4D-99C9-62B0-E78561E166C3}"/>
              </a:ext>
            </a:extLst>
          </p:cNvPr>
          <p:cNvCxnSpPr>
            <a:cxnSpLocks/>
          </p:cNvCxnSpPr>
          <p:nvPr/>
        </p:nvCxnSpPr>
        <p:spPr>
          <a:xfrm flipV="1">
            <a:off x="8234230" y="2428971"/>
            <a:ext cx="0" cy="53338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09F908C-C304-4306-5A70-D37FA5969AF2}"/>
              </a:ext>
            </a:extLst>
          </p:cNvPr>
          <p:cNvCxnSpPr>
            <a:cxnSpLocks/>
          </p:cNvCxnSpPr>
          <p:nvPr/>
        </p:nvCxnSpPr>
        <p:spPr>
          <a:xfrm flipH="1">
            <a:off x="6486418" y="792404"/>
            <a:ext cx="310347" cy="60455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6793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E8CCC70-9123-8F2E-1D94-857363D350CC}"/>
              </a:ext>
            </a:extLst>
          </p:cNvPr>
          <p:cNvSpPr txBox="1"/>
          <p:nvPr/>
        </p:nvSpPr>
        <p:spPr>
          <a:xfrm>
            <a:off x="581020" y="1171575"/>
            <a:ext cx="587693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CommentEditor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 {</a:t>
            </a:r>
            <a:r>
              <a:rPr lang="de-DE" sz="1400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postId</a:t>
            </a:r>
            <a:r>
              <a:rPr lang="de-DE" sz="1400" dirty="0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</a:p>
          <a:p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i="1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async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b="1" dirty="0" err="1">
                <a:solidFill>
                  <a:srgbClr val="C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addComment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server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form.get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("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");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response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i="1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etch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(...);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if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response.status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=== 201)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revalidatePath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("/");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error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: </a:t>
            </a:r>
            <a:r>
              <a:rPr lang="de-DE" sz="1400" i="1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await</a:t>
            </a:r>
            <a:r>
              <a:rPr lang="de-DE" sz="1400" i="1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response.json</a:t>
            </a:r>
            <a: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};</a:t>
            </a:r>
            <a:br>
              <a:rPr lang="de-DE" sz="1400" dirty="0">
                <a:solidFill>
                  <a:srgbClr val="36544F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}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sz="1400" i="1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sz="1400" i="1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 </a:t>
            </a:r>
            <a:r>
              <a:rPr lang="de-DE" sz="1400" dirty="0" err="1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action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={</a:t>
            </a:r>
            <a:r>
              <a:rPr lang="de-DE" sz="1400" b="1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addComment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input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comment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 /&gt;</a:t>
            </a:r>
          </a:p>
          <a:p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type="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submit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"&gt;Add&lt;/</a:t>
            </a:r>
            <a:r>
              <a:rPr lang="de-DE" sz="1400" dirty="0" err="1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sz="1400" dirty="0">
                <a:solidFill>
                  <a:srgbClr val="36544F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</a:p>
          <a:p>
            <a: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&lt;/</a:t>
            </a:r>
            <a:r>
              <a:rPr lang="de-DE" sz="1400" dirty="0">
                <a:solidFill>
                  <a:srgbClr val="A56416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</a:t>
            </a:r>
            <a: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&gt;;</a:t>
            </a:r>
            <a:br>
              <a:rPr lang="de-DE" sz="1400" dirty="0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sz="1400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sz="1400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sz="1400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C346756-5088-6B7C-435D-2BD3583A41D9}"/>
              </a:ext>
            </a:extLst>
          </p:cNvPr>
          <p:cNvSpPr/>
          <p:nvPr/>
        </p:nvSpPr>
        <p:spPr>
          <a:xfrm>
            <a:off x="742950" y="1657351"/>
            <a:ext cx="5614987" cy="2171700"/>
          </a:xfrm>
          <a:prstGeom prst="rect">
            <a:avLst/>
          </a:prstGeom>
          <a:noFill/>
          <a:ln>
            <a:solidFill>
              <a:srgbClr val="9E60B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84FBF1-0570-E2D8-11E1-DC8E71AB94DE}"/>
              </a:ext>
            </a:extLst>
          </p:cNvPr>
          <p:cNvSpPr txBox="1"/>
          <p:nvPr/>
        </p:nvSpPr>
        <p:spPr>
          <a:xfrm>
            <a:off x="6519867" y="900772"/>
            <a:ext cx="2449820" cy="97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1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Server-Action</a:t>
            </a:r>
          </a:p>
          <a:p>
            <a:endParaRPr lang="de-DE" sz="1151" b="1" dirty="0">
              <a:solidFill>
                <a:srgbClr val="9E60B8"/>
              </a:solidFill>
              <a:latin typeface="Source Sans Pro SemiBold" panose="020B0503030403020204" pitchFamily="34" charset="0"/>
            </a:endParaRPr>
          </a:p>
          <a:p>
            <a:pPr marL="171450" indent="-171450">
              <a:buFontTx/>
              <a:buChar char="-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Eigener Endpunkt auf dem Server</a:t>
            </a:r>
          </a:p>
          <a:p>
            <a:pPr marL="171450" indent="-171450">
              <a:buFontTx/>
              <a:buChar char="-"/>
            </a:pPr>
            <a:r>
              <a:rPr lang="de-DE" sz="1151" dirty="0">
                <a:solidFill>
                  <a:srgbClr val="9E60B8"/>
                </a:solidFill>
                <a:latin typeface="Source Sans Pro" panose="020B0503030403020204" pitchFamily="34" charset="0"/>
              </a:rPr>
              <a:t>Aufruf für zu Server-Call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DE" sz="1151" dirty="0">
              <a:solidFill>
                <a:srgbClr val="9E60B8"/>
              </a:solidFill>
              <a:latin typeface="Source Sans Pro" panose="020B0503030403020204" pitchFamily="34" charset="0"/>
            </a:endParaRP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18539567-53E2-063C-05FE-32954C2FBDCB}"/>
              </a:ext>
            </a:extLst>
          </p:cNvPr>
          <p:cNvCxnSpPr>
            <a:cxnSpLocks/>
          </p:cNvCxnSpPr>
          <p:nvPr/>
        </p:nvCxnSpPr>
        <p:spPr>
          <a:xfrm flipH="1">
            <a:off x="5136435" y="1179941"/>
            <a:ext cx="1383432" cy="444269"/>
          </a:xfrm>
          <a:prstGeom prst="line">
            <a:avLst/>
          </a:prstGeom>
          <a:ln w="1270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0476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Demo: UI aktualisieren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669E09A-76FB-9244-B307-8B84BD0B0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271526"/>
            <a:ext cx="3206349" cy="360118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B810B62-5A43-A74B-9F2A-F05A2E7BCD2F}"/>
              </a:ext>
            </a:extLst>
          </p:cNvPr>
          <p:cNvSpPr txBox="1"/>
          <p:nvPr/>
        </p:nvSpPr>
        <p:spPr>
          <a:xfrm>
            <a:off x="3863840" y="3324021"/>
            <a:ext cx="38869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solidFill>
                  <a:srgbClr val="36544F"/>
                </a:solidFill>
                <a:latin typeface="Source Sans Pro" panose="020B0503030403020204" pitchFamily="34" charset="0"/>
              </a:rPr>
              <a:t>Gesendet (HTTP POST) werden Daten, gelesen wird UI</a:t>
            </a: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44F216F6-5640-F44D-B3D4-AB05667BDCF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762822" y="3454826"/>
            <a:ext cx="1101018" cy="1"/>
          </a:xfrm>
          <a:prstGeom prst="line">
            <a:avLst/>
          </a:prstGeom>
          <a:ln w="34925">
            <a:solidFill>
              <a:srgbClr val="1778B8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0351023C-8F47-6F4B-9300-20D0A82F676A}"/>
              </a:ext>
            </a:extLst>
          </p:cNvPr>
          <p:cNvSpPr/>
          <p:nvPr/>
        </p:nvSpPr>
        <p:spPr>
          <a:xfrm>
            <a:off x="4077156" y="3931462"/>
            <a:ext cx="2153312" cy="577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Kommentar hinzufügen -&gt; Netzwerk-Tab (JS &amp; XHR)</a:t>
            </a:r>
          </a:p>
        </p:txBody>
      </p:sp>
    </p:spTree>
    <p:extLst>
      <p:ext uri="{BB962C8B-B14F-4D97-AF65-F5344CB8AC3E}">
        <p14:creationId xmlns:p14="http://schemas.microsoft.com/office/powerpoint/2010/main" val="3364661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45165" y="2005246"/>
            <a:ext cx="28536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...aber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welches? </a:t>
            </a:r>
            <a:r>
              <a:rPr lang="de-DE" sz="44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🤔 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18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und Remix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Bringen kompletten Stack mit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Server</a:t>
            </a:r>
          </a:p>
          <a:p>
            <a:pPr lvl="1">
              <a:lnSpc>
                <a:spcPct val="110000"/>
              </a:lnSpc>
            </a:pPr>
            <a:r>
              <a:rPr lang="de-DE" sz="2000" dirty="0" err="1"/>
              <a:t>Build</a:t>
            </a:r>
            <a:r>
              <a:rPr lang="de-DE" sz="2000" dirty="0"/>
              <a:t>-System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Serverseitiger Router über Filesystem / Konventionen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Unterstützung für SSR und Streaming</a:t>
            </a:r>
          </a:p>
          <a:p>
            <a:pPr>
              <a:lnSpc>
                <a:spcPct val="110000"/>
              </a:lnSpc>
            </a:pPr>
            <a:endParaRPr lang="de-DE" sz="2000" b="0" dirty="0">
              <a:solidFill>
                <a:srgbClr val="36544F"/>
              </a:solidFill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de-DE" sz="2000" b="0" dirty="0">
                <a:solidFill>
                  <a:srgbClr val="36544F"/>
                </a:solidFill>
              </a:rPr>
              <a:t>⚡️ Kein Client-seitiges Routing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de-DE" sz="2000" b="0" dirty="0">
                <a:solidFill>
                  <a:srgbClr val="36544F"/>
                </a:solidFill>
              </a:rPr>
              <a:t>⚡️ Kein Migrationspfad (von "klassischem"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1537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Entspricht der "</a:t>
            </a:r>
            <a:r>
              <a:rPr lang="de-DE" sz="2000" b="0" dirty="0" err="1">
                <a:solidFill>
                  <a:srgbClr val="36544F"/>
                </a:solidFill>
              </a:rPr>
              <a:t>Fullstack</a:t>
            </a:r>
            <a:r>
              <a:rPr lang="de-DE" sz="2000" b="0" dirty="0">
                <a:solidFill>
                  <a:srgbClr val="36544F"/>
                </a:solidFill>
              </a:rPr>
              <a:t> Architektur-Vision" des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Teams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Unterstützt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Server Components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Aggressives Caching auf allen Ebenen 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Statische vs. dynamische Komponenten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Statische Komponenten werden im </a:t>
            </a:r>
            <a:r>
              <a:rPr lang="de-DE" sz="2000" dirty="0" err="1"/>
              <a:t>Build</a:t>
            </a:r>
            <a:r>
              <a:rPr lang="de-DE" sz="2000" dirty="0"/>
              <a:t> vorgerendert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Statische vs. dynamische Komponenten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Statische Komponenten werden im </a:t>
            </a:r>
            <a:r>
              <a:rPr lang="de-DE" sz="2000" dirty="0" err="1"/>
              <a:t>Build</a:t>
            </a:r>
            <a:r>
              <a:rPr lang="de-DE" sz="2000" dirty="0"/>
              <a:t> vorgerendert</a:t>
            </a:r>
          </a:p>
          <a:p>
            <a:pPr lvl="1"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Nicht immer offensicht</a:t>
            </a:r>
            <a:r>
              <a:rPr lang="de-DE" sz="2000" dirty="0"/>
              <a:t>lich, was ist was</a:t>
            </a:r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035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Frameworks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Remix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Weiterentwicklung des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Routers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Einige Features stehen über den </a:t>
            </a:r>
            <a:r>
              <a:rPr lang="de-DE" sz="2000" b="0" dirty="0" err="1">
                <a:solidFill>
                  <a:srgbClr val="36544F"/>
                </a:solidFill>
              </a:rPr>
              <a:t>React</a:t>
            </a:r>
            <a:r>
              <a:rPr lang="de-DE" sz="2000" b="0" dirty="0">
                <a:solidFill>
                  <a:srgbClr val="36544F"/>
                </a:solidFill>
              </a:rPr>
              <a:t> Router auch Client-seitig zur Verfügung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Noch keine RSC</a:t>
            </a: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Daten laden und schreiben nur in Routen</a:t>
            </a:r>
          </a:p>
          <a:p>
            <a:pPr lvl="1">
              <a:lnSpc>
                <a:spcPct val="110000"/>
              </a:lnSpc>
            </a:pPr>
            <a:r>
              <a:rPr lang="de-DE" sz="2000" dirty="0"/>
              <a:t>etwas weniger flexibel als RSC</a:t>
            </a:r>
            <a:endParaRPr lang="de-DE" sz="2000" b="0" dirty="0">
              <a:solidFill>
                <a:srgbClr val="36544F"/>
              </a:solidFill>
            </a:endParaRPr>
          </a:p>
          <a:p>
            <a:pPr>
              <a:lnSpc>
                <a:spcPct val="110000"/>
              </a:lnSpc>
            </a:pPr>
            <a:r>
              <a:rPr lang="de-DE" sz="2000" b="0" dirty="0">
                <a:solidFill>
                  <a:srgbClr val="36544F"/>
                </a:solidFill>
              </a:rPr>
              <a:t>"Nur" SSR</a:t>
            </a:r>
          </a:p>
          <a:p>
            <a:pPr>
              <a:lnSpc>
                <a:spcPct val="110000"/>
              </a:lnSpc>
            </a:pPr>
            <a:r>
              <a:rPr lang="de-DE" sz="2000" b="0" dirty="0" err="1">
                <a:solidFill>
                  <a:srgbClr val="36544F"/>
                </a:solidFill>
              </a:rPr>
              <a:t>Verbereitung</a:t>
            </a:r>
            <a:r>
              <a:rPr lang="de-DE" sz="2000" b="0" dirty="0">
                <a:solidFill>
                  <a:srgbClr val="36544F"/>
                </a:solidFill>
              </a:rPr>
              <a:t> nicht so hoch wie Next (?)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6040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128333" y="2005246"/>
            <a:ext cx="288732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...oder</a:t>
            </a:r>
            <a:endParaRPr lang="de-DE" sz="11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3190702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doch nicht?! </a:t>
            </a:r>
            <a:r>
              <a:rPr lang="de-DE" sz="4400" b="1" dirty="0">
                <a:solidFill>
                  <a:srgbClr val="C00000"/>
                </a:solidFill>
                <a:latin typeface="Source Sans Pro" panose="020B0503030403020204" pitchFamily="34" charset="77"/>
              </a:rPr>
              <a:t>😤</a:t>
            </a:r>
            <a:endParaRPr lang="de-DE" sz="825" b="1" dirty="0">
              <a:solidFill>
                <a:srgbClr val="C00000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218309F-8416-47F1-AF23-2EFC79AE2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47"/>
          <a:stretch/>
        </p:blipFill>
        <p:spPr>
          <a:xfrm>
            <a:off x="685800" y="507774"/>
            <a:ext cx="7772400" cy="144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7151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</p:spTree>
    <p:extLst>
      <p:ext uri="{BB962C8B-B14F-4D97-AF65-F5344CB8AC3E}">
        <p14:creationId xmlns:p14="http://schemas.microsoft.com/office/powerpoint/2010/main" val="41142215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Müssen wir jetzt alle serverseitiges </a:t>
            </a:r>
            <a:r>
              <a:rPr lang="de-DE" dirty="0" err="1"/>
              <a:t>React</a:t>
            </a:r>
            <a:r>
              <a:rPr lang="de-DE" dirty="0"/>
              <a:t> machen?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Ginge es nicht auch ohne Framework?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B225754-5696-5D11-6F24-F707DA25A41C}"/>
              </a:ext>
            </a:extLst>
          </p:cNvPr>
          <p:cNvSpPr txBox="1"/>
          <p:nvPr/>
        </p:nvSpPr>
        <p:spPr>
          <a:xfrm>
            <a:off x="4511832" y="4766473"/>
            <a:ext cx="37689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learn</a:t>
            </a:r>
            <a:r>
              <a:rPr lang="de-DE" sz="1400" dirty="0">
                <a:solidFill>
                  <a:srgbClr val="1778B8"/>
                </a:solidFill>
              </a:rPr>
              <a:t>/start-a-</a:t>
            </a:r>
            <a:r>
              <a:rPr lang="de-DE" sz="1400" dirty="0" err="1">
                <a:solidFill>
                  <a:srgbClr val="1778B8"/>
                </a:solidFill>
              </a:rPr>
              <a:t>new</a:t>
            </a:r>
            <a:r>
              <a:rPr lang="de-DE" sz="1400" dirty="0">
                <a:solidFill>
                  <a:srgbClr val="1778B8"/>
                </a:solidFill>
              </a:rPr>
              <a:t>-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108B9C-0EDA-44B8-B739-1B35EE575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30" y="1601078"/>
            <a:ext cx="6644768" cy="316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836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Client-seitiges </a:t>
            </a:r>
            <a:r>
              <a:rPr lang="de-DE" dirty="0" err="1"/>
              <a:t>React</a:t>
            </a:r>
            <a:r>
              <a:rPr lang="de-DE" dirty="0"/>
              <a:t> (SPA) wird bleiben</a:t>
            </a:r>
          </a:p>
          <a:p>
            <a:r>
              <a:rPr lang="de-DE" b="0" dirty="0">
                <a:solidFill>
                  <a:srgbClr val="36544F"/>
                </a:solidFill>
              </a:rPr>
              <a:t>"Nur" </a:t>
            </a:r>
            <a:r>
              <a:rPr lang="de-DE" b="0" dirty="0" err="1">
                <a:solidFill>
                  <a:srgbClr val="36544F"/>
                </a:solidFill>
              </a:rPr>
              <a:t>Tooling</a:t>
            </a:r>
            <a:r>
              <a:rPr lang="de-DE" b="0" dirty="0">
                <a:solidFill>
                  <a:srgbClr val="36544F"/>
                </a:solidFill>
              </a:rPr>
              <a:t>-Frage offen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Status von </a:t>
            </a:r>
            <a:r>
              <a:rPr lang="de-DE" b="0" dirty="0" err="1">
                <a:solidFill>
                  <a:srgbClr val="36544F"/>
                </a:solidFill>
              </a:rPr>
              <a:t>create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-app unklar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vite bietet mittlerweile eigenes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Template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Mit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"</a:t>
            </a:r>
            <a:r>
              <a:rPr lang="de-DE" b="0" dirty="0" err="1">
                <a:solidFill>
                  <a:srgbClr val="36544F"/>
                </a:solidFill>
              </a:rPr>
              <a:t>static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exports</a:t>
            </a:r>
            <a:r>
              <a:rPr lang="de-DE" b="0" dirty="0">
                <a:solidFill>
                  <a:srgbClr val="36544F"/>
                </a:solidFill>
              </a:rPr>
              <a:t>"-Mode kann man klassische SPAs bauen</a:t>
            </a:r>
          </a:p>
          <a:p>
            <a:pPr lvl="1"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NX gibt es auch noch </a:t>
            </a:r>
          </a:p>
          <a:p>
            <a:pPr>
              <a:lnSpc>
                <a:spcPct val="110000"/>
              </a:lnSpc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370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Viele 3rd-Party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viel JavaScript-Code (Bandbreite!)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...aber nur minimale Benutzer-Interaktionen (</a:t>
            </a:r>
            <a:r>
              <a:rPr lang="de-DE" b="0" dirty="0" err="1">
                <a:solidFill>
                  <a:srgbClr val="36544F"/>
                </a:solidFill>
              </a:rPr>
              <a:t>PostEditor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4BF4BE6-1485-FA14-0938-6B0068ACC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691" y="1238675"/>
            <a:ext cx="4201889" cy="3337560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5D8E6A2-D0A5-47CE-57FA-70CFA51F6408}"/>
              </a:ext>
            </a:extLst>
          </p:cNvPr>
          <p:cNvSpPr/>
          <p:nvPr/>
        </p:nvSpPr>
        <p:spPr>
          <a:xfrm>
            <a:off x="7787640" y="1134899"/>
            <a:ext cx="960120" cy="388621"/>
          </a:xfrm>
          <a:prstGeom prst="rect">
            <a:avLst/>
          </a:prstGeom>
          <a:noFill/>
          <a:ln w="381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7981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"Moderne" </a:t>
            </a:r>
            <a:r>
              <a:rPr lang="de-DE" dirty="0" err="1"/>
              <a:t>React</a:t>
            </a:r>
            <a:r>
              <a:rPr lang="de-DE" dirty="0"/>
              <a:t>-Architekturen lösen Probleme</a:t>
            </a:r>
          </a:p>
          <a:p>
            <a:r>
              <a:rPr lang="de-DE" b="0" dirty="0">
                <a:solidFill>
                  <a:srgbClr val="36544F"/>
                </a:solidFill>
              </a:rPr>
              <a:t>Data </a:t>
            </a:r>
            <a:r>
              <a:rPr lang="de-DE" b="0" dirty="0" err="1">
                <a:solidFill>
                  <a:srgbClr val="36544F"/>
                </a:solidFill>
              </a:rPr>
              <a:t>Fetching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Libs</a:t>
            </a:r>
            <a:r>
              <a:rPr lang="de-DE" b="0" dirty="0">
                <a:solidFill>
                  <a:srgbClr val="36544F"/>
                </a:solidFill>
              </a:rPr>
              <a:t> vereinfachen Arbeit mit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use</a:t>
            </a:r>
            <a:r>
              <a:rPr lang="de-DE" b="0" dirty="0">
                <a:solidFill>
                  <a:srgbClr val="36544F"/>
                </a:solidFill>
              </a:rPr>
              <a:t>-Hook in Client-Komponenten statt </a:t>
            </a:r>
            <a:r>
              <a:rPr lang="de-DE" b="0" dirty="0" err="1">
                <a:solidFill>
                  <a:srgbClr val="36544F"/>
                </a:solidFill>
              </a:rPr>
              <a:t>async</a:t>
            </a:r>
            <a:r>
              <a:rPr lang="de-DE" b="0" dirty="0">
                <a:solidFill>
                  <a:srgbClr val="36544F"/>
                </a:solidFill>
              </a:rPr>
              <a:t>-Komponenten (Server)</a:t>
            </a: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394506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React</a:t>
            </a:r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 – Neue Ära?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</p:txBody>
      </p:sp>
    </p:spTree>
    <p:extLst>
      <p:ext uri="{BB962C8B-B14F-4D97-AF65-F5344CB8AC3E}">
        <p14:creationId xmlns:p14="http://schemas.microsoft.com/office/powerpoint/2010/main" val="123765728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</p:spTree>
    <p:extLst>
      <p:ext uri="{BB962C8B-B14F-4D97-AF65-F5344CB8AC3E}">
        <p14:creationId xmlns:p14="http://schemas.microsoft.com/office/powerpoint/2010/main" val="3180509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D15B158-A8E4-5CCB-56C5-8DF14CE74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24" y="1726998"/>
            <a:ext cx="5305291" cy="283200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22EE68-E935-5012-384A-9DB46E3CED05}"/>
              </a:ext>
            </a:extLst>
          </p:cNvPr>
          <p:cNvSpPr txBox="1"/>
          <p:nvPr/>
        </p:nvSpPr>
        <p:spPr>
          <a:xfrm rot="684692">
            <a:off x="5517136" y="3127402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800" dirty="0"/>
              <a:t>😱</a:t>
            </a:r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DBE913-4D1E-90FA-75C3-C077210DF9A0}"/>
              </a:ext>
            </a:extLst>
          </p:cNvPr>
          <p:cNvSpPr txBox="1"/>
          <p:nvPr/>
        </p:nvSpPr>
        <p:spPr>
          <a:xfrm>
            <a:off x="2612571" y="453595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twitter.com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Swizec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status</a:t>
            </a:r>
            <a:r>
              <a:rPr lang="de-DE" sz="1200" dirty="0">
                <a:solidFill>
                  <a:srgbClr val="1778B8"/>
                </a:solidFill>
              </a:rPr>
              <a:t>/1653605092371873792?s=20</a:t>
            </a:r>
          </a:p>
        </p:txBody>
      </p:sp>
    </p:spTree>
    <p:extLst>
      <p:ext uri="{BB962C8B-B14F-4D97-AF65-F5344CB8AC3E}">
        <p14:creationId xmlns:p14="http://schemas.microsoft.com/office/powerpoint/2010/main" val="11043177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Im Gegensatz zu Hooks gibt es viel mehr Kritik, Widerspruch und Unverständnis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Ob sich die "</a:t>
            </a:r>
            <a:r>
              <a:rPr lang="de-DE" sz="2000" b="0" dirty="0" err="1">
                <a:solidFill>
                  <a:srgbClr val="36544F"/>
                </a:solidFill>
              </a:rPr>
              <a:t>Fullstack</a:t>
            </a:r>
            <a:r>
              <a:rPr lang="de-DE" sz="2000" b="0" dirty="0">
                <a:solidFill>
                  <a:srgbClr val="36544F"/>
                </a:solidFill>
              </a:rPr>
              <a:t> Architektur-Vision" durchsetzt, werden wir sehen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Die Kommunikation </a:t>
            </a:r>
            <a:r>
              <a:rPr lang="de-DE" sz="2000" b="0" strike="sngStrike" dirty="0">
                <a:solidFill>
                  <a:srgbClr val="36544F"/>
                </a:solidFill>
              </a:rPr>
              <a:t>könnte</a:t>
            </a:r>
            <a:r>
              <a:rPr lang="de-DE" sz="2000" b="0" dirty="0">
                <a:solidFill>
                  <a:srgbClr val="36544F"/>
                </a:solidFill>
              </a:rPr>
              <a:t> muss besser laufen</a:t>
            </a:r>
          </a:p>
        </p:txBody>
      </p:sp>
    </p:spTree>
    <p:extLst>
      <p:ext uri="{BB962C8B-B14F-4D97-AF65-F5344CB8AC3E}">
        <p14:creationId xmlns:p14="http://schemas.microsoft.com/office/powerpoint/2010/main" val="2422994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EC795D-B7D0-204D-684F-64E59557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E58F00-0C62-2793-62D8-8127238BF4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Neue Ära? Ja, aber!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Aus meiner Sicht werden die Implikationen unterschätzt</a:t>
            </a:r>
          </a:p>
          <a:p>
            <a:pPr lvl="1">
              <a:lnSpc>
                <a:spcPct val="110000"/>
              </a:lnSpc>
            </a:pPr>
            <a:r>
              <a:rPr lang="de-DE" sz="1700" dirty="0"/>
              <a:t>Es gibt keine Migrationspfade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Betrieb eines JavaScript-Servers bringt neue Herausforderungen</a:t>
            </a:r>
          </a:p>
          <a:p>
            <a:pPr lvl="1">
              <a:lnSpc>
                <a:spcPct val="11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Vergangenheit hat gezeigt, dass "transparente" Aufteilung von Server/Client-Teilen nicht trivial ist</a:t>
            </a:r>
          </a:p>
          <a:p>
            <a:pPr lvl="1">
              <a:lnSpc>
                <a:spcPct val="110000"/>
              </a:lnSpc>
            </a:pPr>
            <a:endParaRPr lang="de-DE" sz="1700" b="0" dirty="0">
              <a:solidFill>
                <a:srgbClr val="36544F"/>
              </a:solidFill>
            </a:endParaRP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7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4165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506171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37095" y="2751528"/>
            <a:ext cx="7269804" cy="1760828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/ejs23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</a:t>
            </a:r>
            <a:r>
              <a:rPr lang="de-DE" sz="2000" b="1" dirty="0">
                <a:solidFill>
                  <a:srgbClr val="1778B8"/>
                </a:solidFill>
              </a:rPr>
              <a:t> https://github.com/nilshartmann/fullstack-react-playground 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2" y="161123"/>
            <a:ext cx="1000282" cy="145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3256</Words>
  <Application>Microsoft Macintosh PowerPoint</Application>
  <PresentationFormat>Bildschirmpräsentation (16:9)</PresentationFormat>
  <Paragraphs>623</Paragraphs>
  <Slides>97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97</vt:i4>
      </vt:variant>
    </vt:vector>
  </HeadingPairs>
  <TitlesOfParts>
    <vt:vector size="107" baseType="lpstr">
      <vt:lpstr>Arial</vt:lpstr>
      <vt:lpstr>Calibri</vt:lpstr>
      <vt:lpstr>Calibri Light</vt:lpstr>
      <vt:lpstr>Montserrat</vt:lpstr>
      <vt:lpstr>Source Code Pro</vt:lpstr>
      <vt:lpstr>Source Code Pro Light</vt:lpstr>
      <vt:lpstr>Source Code Pro Medium</vt:lpstr>
      <vt:lpstr>Source Sans Pro</vt:lpstr>
      <vt:lpstr>Source Sans Pro SemiBold</vt:lpstr>
      <vt:lpstr>Office-Design</vt:lpstr>
      <vt:lpstr>EnterJs Darmstadt | 22. Juni 2023 | @nilshartmann</vt:lpstr>
      <vt:lpstr>https://nilshartmann.net</vt:lpstr>
      <vt:lpstr>vor zehn Jahren...</vt:lpstr>
      <vt:lpstr>...2019...</vt:lpstr>
      <vt:lpstr>...und heute ?!</vt:lpstr>
      <vt:lpstr>Ein Beispiel...</vt:lpstr>
      <vt:lpstr>Ein Beispiel</vt:lpstr>
      <vt:lpstr>Ein Beispiel</vt:lpstr>
      <vt:lpstr>Ein Beispiel</vt:lpstr>
      <vt:lpstr>Ein Beispiel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SSR</vt:lpstr>
      <vt:lpstr>SSR</vt:lpstr>
      <vt:lpstr>SSR</vt:lpstr>
      <vt:lpstr>SSR</vt:lpstr>
      <vt:lpstr>Serverseitiges rendern</vt:lpstr>
      <vt:lpstr>Serverseitiges rendern</vt:lpstr>
      <vt:lpstr>Serverseitiges rendern</vt:lpstr>
      <vt:lpstr>Architektur-vision</vt:lpstr>
      <vt:lpstr>Architektur-vision</vt:lpstr>
      <vt:lpstr>Architektur-vision</vt:lpstr>
      <vt:lpstr>Architektur-vision</vt:lpstr>
      <vt:lpstr>Architektur-vision</vt:lpstr>
      <vt:lpstr>Architektur-vision</vt:lpstr>
      <vt:lpstr>PowerPoint-Präsentation</vt:lpstr>
      <vt:lpstr>21. 12. 2020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Daten laden</vt:lpstr>
      <vt:lpstr>Daten laden</vt:lpstr>
      <vt:lpstr>Daten laden</vt:lpstr>
      <vt:lpstr>Daten laden</vt:lpstr>
      <vt:lpstr>Server Components</vt:lpstr>
      <vt:lpstr>Server Components</vt:lpstr>
      <vt:lpstr>Server Components</vt:lpstr>
      <vt:lpstr>Server components</vt:lpstr>
      <vt:lpstr>Server components</vt:lpstr>
      <vt:lpstr>Suspense</vt:lpstr>
      <vt:lpstr>Suspense</vt:lpstr>
      <vt:lpstr>suspense</vt:lpstr>
      <vt:lpstr>suspense</vt:lpstr>
      <vt:lpstr>Suspense</vt:lpstr>
      <vt:lpstr>Suspense</vt:lpstr>
      <vt:lpstr>suspense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Server components</vt:lpstr>
      <vt:lpstr>Server Components</vt:lpstr>
      <vt:lpstr>Server Components</vt:lpstr>
      <vt:lpstr>Server Components</vt:lpstr>
      <vt:lpstr>Server Components</vt:lpstr>
      <vt:lpstr>Mutations</vt:lpstr>
      <vt:lpstr>Mutations</vt:lpstr>
      <vt:lpstr>Server Components</vt:lpstr>
      <vt:lpstr>PowerPoint-Präsentation</vt:lpstr>
      <vt:lpstr>Fullstack Frameworks</vt:lpstr>
      <vt:lpstr>Fullstack Frameworks</vt:lpstr>
      <vt:lpstr>Fullstack Frameworks</vt:lpstr>
      <vt:lpstr>PowerPoint-Präsentation</vt:lpstr>
      <vt:lpstr>Server Components</vt:lpstr>
      <vt:lpstr>Server Components</vt:lpstr>
      <vt:lpstr>Server Components</vt:lpstr>
      <vt:lpstr>Server Components</vt:lpstr>
      <vt:lpstr>PowerPoint-Präsentation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1176</cp:revision>
  <cp:lastPrinted>2019-09-04T14:49:47Z</cp:lastPrinted>
  <dcterms:created xsi:type="dcterms:W3CDTF">2016-03-28T15:59:53Z</dcterms:created>
  <dcterms:modified xsi:type="dcterms:W3CDTF">2023-06-20T10:18:09Z</dcterms:modified>
</cp:coreProperties>
</file>